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x="18288000" cy="10287000"/>
  <p:notesSz cx="6858000" cy="9144000"/>
  <p:embeddedFontLst>
    <p:embeddedFont>
      <p:font typeface="Waffle Soft" charset="1" panose="02000503000000020004"/>
      <p:regular r:id="rId31"/>
    </p:embeddedFont>
    <p:embeddedFont>
      <p:font typeface="Calibri (MS) Bold" charset="1" panose="020F0702030404030204"/>
      <p:regular r:id="rId32"/>
    </p:embeddedFont>
    <p:embeddedFont>
      <p:font typeface="Calibri (MS)" charset="1" panose="020F0502020204030204"/>
      <p:regular r:id="rId33"/>
    </p:embeddedFont>
    <p:embeddedFont>
      <p:font typeface="Open Sans" charset="1" panose="020B0606030504020204"/>
      <p:regular r:id="rId34"/>
    </p:embeddedFont>
    <p:embeddedFont>
      <p:font typeface="Arimo" charset="1" panose="020B0604020202020204"/>
      <p:regular r:id="rId35"/>
    </p:embeddedFont>
    <p:embeddedFont>
      <p:font typeface="Canva Sans Bold" charset="1" panose="020B0803030501040103"/>
      <p:regular r:id="rId36"/>
    </p:embeddedFont>
    <p:embeddedFont>
      <p:font typeface="Open Sans Bold" charset="1" panose="020B0806030504020204"/>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svg>
</file>

<file path=ppt/media/image5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 Id="rId5" Target="../media/image2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png" Type="http://schemas.openxmlformats.org/officeDocument/2006/relationships/image"/><Relationship Id="rId4" Target="../media/image33.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 Id="rId3" Target="../media/image3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 Id="rId3" Target="../media/image38.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 Id="rId3" Target="../media/image40.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 Id="rId3" Target="../media/image4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43.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4.png" Type="http://schemas.openxmlformats.org/officeDocument/2006/relationships/image"/><Relationship Id="rId3" Target="../media/image45.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6.png" Type="http://schemas.openxmlformats.org/officeDocument/2006/relationships/image"/><Relationship Id="rId3" Target="../media/image47.png" Type="http://schemas.openxmlformats.org/officeDocument/2006/relationships/image"/><Relationship Id="rId4" Target="../media/image48.png" Type="http://schemas.openxmlformats.org/officeDocument/2006/relationships/image"/><Relationship Id="rId5" Target="../media/image49.png" Type="http://schemas.openxmlformats.org/officeDocument/2006/relationships/image"/><Relationship Id="rId6" Target="../media/image50.png" Type="http://schemas.openxmlformats.org/officeDocument/2006/relationships/image"/><Relationship Id="rId7" Target="../media/image51.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52.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3.png" Type="http://schemas.openxmlformats.org/officeDocument/2006/relationships/image"/><Relationship Id="rId3" Target="../media/image54.svg" Type="http://schemas.openxmlformats.org/officeDocument/2006/relationships/image"/><Relationship Id="rId4" Target="../media/image24.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5.pn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https://www.pdichile.cl/centro-de-prensa/detalle-prensa/2022/03/23/verano-2022-suben-estafas-en-arriendo-de-casas"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 Id="rId7" Target="../media/image17.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 Id="rId6" Target="../media/image2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90649"/>
            <a:ext cx="4732020" cy="11890169"/>
          </a:xfrm>
          <a:custGeom>
            <a:avLst/>
            <a:gdLst/>
            <a:ahLst/>
            <a:cxnLst/>
            <a:rect r="r" b="b" t="t" l="l"/>
            <a:pathLst>
              <a:path h="11890169" w="4732020">
                <a:moveTo>
                  <a:pt x="0" y="0"/>
                </a:moveTo>
                <a:lnTo>
                  <a:pt x="4732020" y="0"/>
                </a:lnTo>
                <a:lnTo>
                  <a:pt x="4732020" y="11890168"/>
                </a:lnTo>
                <a:lnTo>
                  <a:pt x="0" y="11890168"/>
                </a:lnTo>
                <a:lnTo>
                  <a:pt x="0" y="0"/>
                </a:lnTo>
                <a:close/>
              </a:path>
            </a:pathLst>
          </a:custGeom>
          <a:blipFill>
            <a:blip r:embed="rId2"/>
            <a:stretch>
              <a:fillRect l="-7792" t="0" r="-7792" b="0"/>
            </a:stretch>
          </a:blipFill>
        </p:spPr>
      </p:sp>
      <p:sp>
        <p:nvSpPr>
          <p:cNvPr name="Freeform 3" id="3"/>
          <p:cNvSpPr/>
          <p:nvPr/>
        </p:nvSpPr>
        <p:spPr>
          <a:xfrm flipH="true" flipV="true" rot="0">
            <a:off x="13691681" y="0"/>
            <a:ext cx="4719161" cy="10287000"/>
          </a:xfrm>
          <a:custGeom>
            <a:avLst/>
            <a:gdLst/>
            <a:ahLst/>
            <a:cxnLst/>
            <a:rect r="r" b="b" t="t" l="l"/>
            <a:pathLst>
              <a:path h="10287000" w="4719161">
                <a:moveTo>
                  <a:pt x="4719161" y="10287000"/>
                </a:moveTo>
                <a:lnTo>
                  <a:pt x="0" y="10287000"/>
                </a:lnTo>
                <a:lnTo>
                  <a:pt x="0" y="0"/>
                </a:lnTo>
                <a:lnTo>
                  <a:pt x="4719161" y="0"/>
                </a:lnTo>
                <a:lnTo>
                  <a:pt x="4719161" y="10287000"/>
                </a:lnTo>
                <a:close/>
              </a:path>
            </a:pathLst>
          </a:custGeom>
          <a:blipFill>
            <a:blip r:embed="rId3"/>
            <a:stretch>
              <a:fillRect l="0" t="0" r="0" b="0"/>
            </a:stretch>
          </a:blipFill>
        </p:spPr>
      </p:sp>
      <p:sp>
        <p:nvSpPr>
          <p:cNvPr name="TextBox 4" id="4"/>
          <p:cNvSpPr txBox="true"/>
          <p:nvPr/>
        </p:nvSpPr>
        <p:spPr>
          <a:xfrm rot="0">
            <a:off x="5028154" y="3386692"/>
            <a:ext cx="8762643" cy="955040"/>
          </a:xfrm>
          <a:prstGeom prst="rect">
            <a:avLst/>
          </a:prstGeom>
        </p:spPr>
        <p:txBody>
          <a:bodyPr anchor="t" rtlCol="false" tIns="0" lIns="0" bIns="0" rIns="0">
            <a:spAutoFit/>
          </a:bodyPr>
          <a:lstStyle/>
          <a:p>
            <a:pPr algn="ctr">
              <a:lnSpc>
                <a:spcPts val="7359"/>
              </a:lnSpc>
            </a:pPr>
            <a:r>
              <a:rPr lang="en-US" sz="6399">
                <a:solidFill>
                  <a:srgbClr val="DAAE4D"/>
                </a:solidFill>
                <a:latin typeface="Waffle Soft"/>
                <a:ea typeface="Waffle Soft"/>
                <a:cs typeface="Waffle Soft"/>
                <a:sym typeface="Waffle Soft"/>
              </a:rPr>
              <a:t>PROYECTO APT</a:t>
            </a:r>
          </a:p>
        </p:txBody>
      </p:sp>
      <p:sp>
        <p:nvSpPr>
          <p:cNvPr name="TextBox 5" id="5"/>
          <p:cNvSpPr txBox="true"/>
          <p:nvPr/>
        </p:nvSpPr>
        <p:spPr>
          <a:xfrm rot="0">
            <a:off x="2236738" y="4389357"/>
            <a:ext cx="13814524" cy="2686049"/>
          </a:xfrm>
          <a:prstGeom prst="rect">
            <a:avLst/>
          </a:prstGeom>
        </p:spPr>
        <p:txBody>
          <a:bodyPr anchor="t" rtlCol="false" tIns="0" lIns="0" bIns="0" rIns="0">
            <a:spAutoFit/>
          </a:bodyPr>
          <a:lstStyle/>
          <a:p>
            <a:pPr algn="ctr">
              <a:lnSpc>
                <a:spcPts val="20699"/>
              </a:lnSpc>
            </a:pPr>
            <a:r>
              <a:rPr lang="en-US" sz="17999">
                <a:solidFill>
                  <a:srgbClr val="000000"/>
                </a:solidFill>
                <a:latin typeface="Waffle Soft"/>
                <a:ea typeface="Waffle Soft"/>
                <a:cs typeface="Waffle Soft"/>
                <a:sym typeface="Waffle Soft"/>
              </a:rPr>
              <a:t>UROOM</a:t>
            </a:r>
          </a:p>
        </p:txBody>
      </p:sp>
      <p:sp>
        <p:nvSpPr>
          <p:cNvPr name="TextBox 6" id="6"/>
          <p:cNvSpPr txBox="true"/>
          <p:nvPr/>
        </p:nvSpPr>
        <p:spPr>
          <a:xfrm rot="0">
            <a:off x="5298358" y="8075167"/>
            <a:ext cx="7401055" cy="1617942"/>
          </a:xfrm>
          <a:prstGeom prst="rect">
            <a:avLst/>
          </a:prstGeom>
        </p:spPr>
        <p:txBody>
          <a:bodyPr anchor="t" rtlCol="false" tIns="0" lIns="0" bIns="0" rIns="0">
            <a:spAutoFit/>
          </a:bodyPr>
          <a:lstStyle/>
          <a:p>
            <a:pPr algn="l">
              <a:lnSpc>
                <a:spcPts val="4142"/>
              </a:lnSpc>
            </a:pPr>
            <a:r>
              <a:rPr lang="en-US" sz="3068" b="true">
                <a:solidFill>
                  <a:srgbClr val="000000"/>
                </a:solidFill>
                <a:latin typeface="Calibri (MS) Bold"/>
                <a:ea typeface="Calibri (MS) Bold"/>
                <a:cs typeface="Calibri (MS) Bold"/>
                <a:sym typeface="Calibri (MS) Bold"/>
              </a:rPr>
              <a:t>INTEGRANTES:        IVÁN DUARTE</a:t>
            </a:r>
          </a:p>
          <a:p>
            <a:pPr algn="l">
              <a:lnSpc>
                <a:spcPts val="4142"/>
              </a:lnSpc>
            </a:pPr>
            <a:r>
              <a:rPr lang="en-US" sz="3068" b="true">
                <a:solidFill>
                  <a:srgbClr val="000000"/>
                </a:solidFill>
                <a:latin typeface="Calibri (MS) Bold"/>
                <a:ea typeface="Calibri (MS) Bold"/>
                <a:cs typeface="Calibri (MS) Bold"/>
                <a:sym typeface="Calibri (MS) Bold"/>
              </a:rPr>
              <a:t>                                   BENJAMÍN SALAS</a:t>
            </a:r>
          </a:p>
          <a:p>
            <a:pPr algn="l">
              <a:lnSpc>
                <a:spcPts val="4142"/>
              </a:lnSpc>
            </a:pPr>
            <a:r>
              <a:rPr lang="en-US" sz="3068" b="true">
                <a:solidFill>
                  <a:srgbClr val="000000"/>
                </a:solidFill>
                <a:latin typeface="Calibri (MS) Bold"/>
                <a:ea typeface="Calibri (MS) Bold"/>
                <a:cs typeface="Calibri (MS) Bold"/>
                <a:sym typeface="Calibri (MS) Bold"/>
              </a:rPr>
              <a:t>                                   NICOL SÁNCHEZ</a:t>
            </a:r>
          </a:p>
        </p:txBody>
      </p:sp>
      <p:sp>
        <p:nvSpPr>
          <p:cNvPr name="Freeform 7" id="7"/>
          <p:cNvSpPr/>
          <p:nvPr/>
        </p:nvSpPr>
        <p:spPr>
          <a:xfrm flipH="false" flipV="false" rot="0">
            <a:off x="5972826" y="429494"/>
            <a:ext cx="6873298" cy="1692550"/>
          </a:xfrm>
          <a:custGeom>
            <a:avLst/>
            <a:gdLst/>
            <a:ahLst/>
            <a:cxnLst/>
            <a:rect r="r" b="b" t="t" l="l"/>
            <a:pathLst>
              <a:path h="1692550" w="6873298">
                <a:moveTo>
                  <a:pt x="0" y="0"/>
                </a:moveTo>
                <a:lnTo>
                  <a:pt x="6873299" y="0"/>
                </a:lnTo>
                <a:lnTo>
                  <a:pt x="6873299" y="1692550"/>
                </a:lnTo>
                <a:lnTo>
                  <a:pt x="0" y="1692550"/>
                </a:lnTo>
                <a:lnTo>
                  <a:pt x="0" y="0"/>
                </a:lnTo>
                <a:close/>
              </a:path>
            </a:pathLst>
          </a:custGeom>
          <a:blipFill>
            <a:blip r:embed="rId4"/>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14852748" y="-125609"/>
            <a:ext cx="4719161" cy="10631902"/>
          </a:xfrm>
          <a:custGeom>
            <a:avLst/>
            <a:gdLst/>
            <a:ahLst/>
            <a:cxnLst/>
            <a:rect r="r" b="b" t="t" l="l"/>
            <a:pathLst>
              <a:path h="10631902" w="4719161">
                <a:moveTo>
                  <a:pt x="4719161" y="0"/>
                </a:moveTo>
                <a:lnTo>
                  <a:pt x="0" y="0"/>
                </a:lnTo>
                <a:lnTo>
                  <a:pt x="0" y="10631902"/>
                </a:lnTo>
                <a:lnTo>
                  <a:pt x="4719161" y="10631902"/>
                </a:lnTo>
                <a:lnTo>
                  <a:pt x="4719161" y="0"/>
                </a:lnTo>
                <a:close/>
              </a:path>
            </a:pathLst>
          </a:custGeom>
          <a:blipFill>
            <a:blip r:embed="rId2"/>
            <a:stretch>
              <a:fillRect l="-1676" t="0" r="-1676" b="0"/>
            </a:stretch>
          </a:blipFill>
        </p:spPr>
      </p:sp>
      <p:grpSp>
        <p:nvGrpSpPr>
          <p:cNvPr name="Group 3" id="3"/>
          <p:cNvGrpSpPr/>
          <p:nvPr/>
        </p:nvGrpSpPr>
        <p:grpSpPr>
          <a:xfrm rot="0">
            <a:off x="13278031" y="4030626"/>
            <a:ext cx="3379455" cy="337945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0" t="0" r="0" b="0"/>
              </a:stretch>
            </a:blipFill>
          </p:spPr>
        </p:sp>
      </p:grpSp>
      <p:grpSp>
        <p:nvGrpSpPr>
          <p:cNvPr name="Group 5" id="5"/>
          <p:cNvGrpSpPr/>
          <p:nvPr/>
        </p:nvGrpSpPr>
        <p:grpSpPr>
          <a:xfrm rot="0">
            <a:off x="7554564" y="4065291"/>
            <a:ext cx="3150217" cy="3379455"/>
            <a:chOff x="0" y="0"/>
            <a:chExt cx="757665" cy="812800"/>
          </a:xfrm>
        </p:grpSpPr>
        <p:sp>
          <p:nvSpPr>
            <p:cNvPr name="Freeform 6" id="6"/>
            <p:cNvSpPr/>
            <p:nvPr/>
          </p:nvSpPr>
          <p:spPr>
            <a:xfrm flipH="false" flipV="false" rot="0">
              <a:off x="0" y="0"/>
              <a:ext cx="757665" cy="812800"/>
            </a:xfrm>
            <a:custGeom>
              <a:avLst/>
              <a:gdLst/>
              <a:ahLst/>
              <a:cxnLst/>
              <a:rect r="r" b="b" t="t" l="l"/>
              <a:pathLst>
                <a:path h="812800" w="757665">
                  <a:moveTo>
                    <a:pt x="378833" y="0"/>
                  </a:moveTo>
                  <a:cubicBezTo>
                    <a:pt x="169609" y="0"/>
                    <a:pt x="0" y="181951"/>
                    <a:pt x="0" y="406400"/>
                  </a:cubicBezTo>
                  <a:cubicBezTo>
                    <a:pt x="0" y="630849"/>
                    <a:pt x="169609" y="812800"/>
                    <a:pt x="378833" y="812800"/>
                  </a:cubicBezTo>
                  <a:cubicBezTo>
                    <a:pt x="588056" y="812800"/>
                    <a:pt x="757665" y="630849"/>
                    <a:pt x="757665" y="406400"/>
                  </a:cubicBezTo>
                  <a:cubicBezTo>
                    <a:pt x="757665" y="181951"/>
                    <a:pt x="588056" y="0"/>
                    <a:pt x="378833" y="0"/>
                  </a:cubicBezTo>
                  <a:close/>
                </a:path>
              </a:pathLst>
            </a:custGeom>
            <a:blipFill>
              <a:blip r:embed="rId4"/>
              <a:stretch>
                <a:fillRect l="-3638" t="0" r="-3638" b="0"/>
              </a:stretch>
            </a:blipFill>
          </p:spPr>
        </p:sp>
      </p:grpSp>
      <p:grpSp>
        <p:nvGrpSpPr>
          <p:cNvPr name="Group 7" id="7"/>
          <p:cNvGrpSpPr/>
          <p:nvPr/>
        </p:nvGrpSpPr>
        <p:grpSpPr>
          <a:xfrm rot="0">
            <a:off x="1028700" y="4194282"/>
            <a:ext cx="3401664" cy="340166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0" t="-18493" r="0" b="-18493"/>
              </a:stretch>
            </a:blipFill>
          </p:spPr>
        </p:sp>
      </p:grpSp>
      <p:sp>
        <p:nvSpPr>
          <p:cNvPr name="TextBox 9" id="9"/>
          <p:cNvSpPr txBox="true"/>
          <p:nvPr/>
        </p:nvSpPr>
        <p:spPr>
          <a:xfrm rot="0">
            <a:off x="7848043" y="-18832"/>
            <a:ext cx="2115741" cy="1211580"/>
          </a:xfrm>
          <a:prstGeom prst="rect">
            <a:avLst/>
          </a:prstGeom>
        </p:spPr>
        <p:txBody>
          <a:bodyPr anchor="t" rtlCol="false" tIns="0" lIns="0" bIns="0" rIns="0">
            <a:spAutoFit/>
          </a:bodyPr>
          <a:lstStyle/>
          <a:p>
            <a:pPr algn="ctr">
              <a:lnSpc>
                <a:spcPts val="8639"/>
              </a:lnSpc>
              <a:spcBef>
                <a:spcPct val="0"/>
              </a:spcBef>
            </a:pPr>
            <a:r>
              <a:rPr lang="en-US" b="true" sz="6399">
                <a:solidFill>
                  <a:srgbClr val="000000"/>
                </a:solidFill>
                <a:latin typeface="Calibri (MS) Bold"/>
                <a:ea typeface="Calibri (MS) Bold"/>
                <a:cs typeface="Calibri (MS) Bold"/>
                <a:sym typeface="Calibri (MS) Bold"/>
              </a:rPr>
              <a:t>ROLES</a:t>
            </a:r>
          </a:p>
        </p:txBody>
      </p:sp>
      <p:sp>
        <p:nvSpPr>
          <p:cNvPr name="TextBox 10" id="10"/>
          <p:cNvSpPr txBox="true"/>
          <p:nvPr/>
        </p:nvSpPr>
        <p:spPr>
          <a:xfrm rot="0">
            <a:off x="385869" y="3132301"/>
            <a:ext cx="5025287" cy="894550"/>
          </a:xfrm>
          <a:prstGeom prst="rect">
            <a:avLst/>
          </a:prstGeom>
        </p:spPr>
        <p:txBody>
          <a:bodyPr anchor="t" rtlCol="false" tIns="0" lIns="0" bIns="0" rIns="0">
            <a:spAutoFit/>
          </a:bodyPr>
          <a:lstStyle/>
          <a:p>
            <a:pPr algn="ctr">
              <a:lnSpc>
                <a:spcPts val="3431"/>
              </a:lnSpc>
              <a:spcBef>
                <a:spcPct val="0"/>
              </a:spcBef>
            </a:pPr>
            <a:r>
              <a:rPr lang="en-US" sz="2542">
                <a:solidFill>
                  <a:srgbClr val="000000"/>
                </a:solidFill>
                <a:latin typeface="Calibri (MS)"/>
                <a:ea typeface="Calibri (MS)"/>
                <a:cs typeface="Calibri (MS)"/>
                <a:sym typeface="Calibri (MS)"/>
              </a:rPr>
              <a:t>SCRUM MASTER / PRODUCT OWNER  NICOL SÁNCHEZ </a:t>
            </a:r>
          </a:p>
        </p:txBody>
      </p:sp>
      <p:sp>
        <p:nvSpPr>
          <p:cNvPr name="TextBox 11" id="11"/>
          <p:cNvSpPr txBox="true"/>
          <p:nvPr/>
        </p:nvSpPr>
        <p:spPr>
          <a:xfrm rot="0">
            <a:off x="7333283" y="3166966"/>
            <a:ext cx="3621435" cy="876460"/>
          </a:xfrm>
          <a:prstGeom prst="rect">
            <a:avLst/>
          </a:prstGeom>
        </p:spPr>
        <p:txBody>
          <a:bodyPr anchor="t" rtlCol="false" tIns="0" lIns="0" bIns="0" rIns="0">
            <a:spAutoFit/>
          </a:bodyPr>
          <a:lstStyle/>
          <a:p>
            <a:pPr algn="ctr">
              <a:lnSpc>
                <a:spcPts val="3363"/>
              </a:lnSpc>
              <a:spcBef>
                <a:spcPct val="0"/>
              </a:spcBef>
            </a:pPr>
            <a:r>
              <a:rPr lang="en-US" sz="2491">
                <a:solidFill>
                  <a:srgbClr val="000000"/>
                </a:solidFill>
                <a:latin typeface="Calibri (MS)"/>
                <a:ea typeface="Calibri (MS)"/>
                <a:cs typeface="Calibri (MS)"/>
                <a:sym typeface="Calibri (MS)"/>
              </a:rPr>
              <a:t>BACKEND DEVELOPER LEAD </a:t>
            </a:r>
          </a:p>
          <a:p>
            <a:pPr algn="ctr">
              <a:lnSpc>
                <a:spcPts val="3363"/>
              </a:lnSpc>
              <a:spcBef>
                <a:spcPct val="0"/>
              </a:spcBef>
            </a:pPr>
            <a:r>
              <a:rPr lang="en-US" sz="2491">
                <a:solidFill>
                  <a:srgbClr val="000000"/>
                </a:solidFill>
                <a:latin typeface="Calibri (MS)"/>
                <a:ea typeface="Calibri (MS)"/>
                <a:cs typeface="Calibri (MS)"/>
                <a:sym typeface="Calibri (MS)"/>
              </a:rPr>
              <a:t>IVÁN DUARTE </a:t>
            </a:r>
          </a:p>
        </p:txBody>
      </p:sp>
      <p:sp>
        <p:nvSpPr>
          <p:cNvPr name="TextBox 12" id="12"/>
          <p:cNvSpPr txBox="true"/>
          <p:nvPr/>
        </p:nvSpPr>
        <p:spPr>
          <a:xfrm rot="0">
            <a:off x="13398027" y="3077118"/>
            <a:ext cx="2909441" cy="985865"/>
          </a:xfrm>
          <a:prstGeom prst="rect">
            <a:avLst/>
          </a:prstGeom>
        </p:spPr>
        <p:txBody>
          <a:bodyPr anchor="t" rtlCol="false" tIns="0" lIns="0" bIns="0" rIns="0">
            <a:spAutoFit/>
          </a:bodyPr>
          <a:lstStyle/>
          <a:p>
            <a:pPr algn="ctr">
              <a:lnSpc>
                <a:spcPts val="3710"/>
              </a:lnSpc>
              <a:spcBef>
                <a:spcPct val="0"/>
              </a:spcBef>
            </a:pPr>
            <a:r>
              <a:rPr lang="en-US" sz="2748">
                <a:solidFill>
                  <a:srgbClr val="000000"/>
                </a:solidFill>
                <a:latin typeface="Calibri (MS)"/>
                <a:ea typeface="Calibri (MS)"/>
                <a:cs typeface="Calibri (MS)"/>
                <a:sym typeface="Calibri (MS)"/>
              </a:rPr>
              <a:t>Frontend Developer </a:t>
            </a:r>
          </a:p>
          <a:p>
            <a:pPr algn="ctr">
              <a:lnSpc>
                <a:spcPts val="3710"/>
              </a:lnSpc>
              <a:spcBef>
                <a:spcPct val="0"/>
              </a:spcBef>
            </a:pPr>
            <a:r>
              <a:rPr lang="en-US" sz="2748">
                <a:solidFill>
                  <a:srgbClr val="000000"/>
                </a:solidFill>
                <a:latin typeface="Calibri (MS)"/>
                <a:ea typeface="Calibri (MS)"/>
                <a:cs typeface="Calibri (MS)"/>
                <a:sym typeface="Calibri (MS)"/>
              </a:rPr>
              <a:t>Benjamín Salas</a:t>
            </a:r>
          </a:p>
        </p:txBody>
      </p:sp>
      <p:sp>
        <p:nvSpPr>
          <p:cNvPr name="TextBox 13" id="13"/>
          <p:cNvSpPr txBox="true"/>
          <p:nvPr/>
        </p:nvSpPr>
        <p:spPr>
          <a:xfrm rot="0">
            <a:off x="264877" y="30505"/>
            <a:ext cx="665296"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8</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501422" y="-18832"/>
            <a:ext cx="2808982" cy="1211580"/>
          </a:xfrm>
          <a:prstGeom prst="rect">
            <a:avLst/>
          </a:prstGeom>
        </p:spPr>
        <p:txBody>
          <a:bodyPr anchor="t" rtlCol="false" tIns="0" lIns="0" bIns="0" rIns="0">
            <a:spAutoFit/>
          </a:bodyPr>
          <a:lstStyle/>
          <a:p>
            <a:pPr algn="ctr">
              <a:lnSpc>
                <a:spcPts val="8639"/>
              </a:lnSpc>
              <a:spcBef>
                <a:spcPct val="0"/>
              </a:spcBef>
            </a:pPr>
            <a:r>
              <a:rPr lang="en-US" b="true" sz="6399">
                <a:solidFill>
                  <a:srgbClr val="000000"/>
                </a:solidFill>
                <a:latin typeface="Calibri (MS) Bold"/>
                <a:ea typeface="Calibri (MS) Bold"/>
                <a:cs typeface="Calibri (MS) Bold"/>
                <a:sym typeface="Calibri (MS) Bold"/>
              </a:rPr>
              <a:t>SPRINTS</a:t>
            </a:r>
          </a:p>
        </p:txBody>
      </p:sp>
      <p:sp>
        <p:nvSpPr>
          <p:cNvPr name="Freeform 3" id="3"/>
          <p:cNvSpPr/>
          <p:nvPr/>
        </p:nvSpPr>
        <p:spPr>
          <a:xfrm flipH="true" flipV="false" rot="0">
            <a:off x="14852748" y="-125609"/>
            <a:ext cx="4719161" cy="10631902"/>
          </a:xfrm>
          <a:custGeom>
            <a:avLst/>
            <a:gdLst/>
            <a:ahLst/>
            <a:cxnLst/>
            <a:rect r="r" b="b" t="t" l="l"/>
            <a:pathLst>
              <a:path h="10631902" w="4719161">
                <a:moveTo>
                  <a:pt x="4719161" y="0"/>
                </a:moveTo>
                <a:lnTo>
                  <a:pt x="0" y="0"/>
                </a:lnTo>
                <a:lnTo>
                  <a:pt x="0" y="10631902"/>
                </a:lnTo>
                <a:lnTo>
                  <a:pt x="4719161" y="10631902"/>
                </a:lnTo>
                <a:lnTo>
                  <a:pt x="4719161" y="0"/>
                </a:lnTo>
                <a:close/>
              </a:path>
            </a:pathLst>
          </a:custGeom>
          <a:blipFill>
            <a:blip r:embed="rId2"/>
            <a:stretch>
              <a:fillRect l="-1676" t="0" r="-1676" b="0"/>
            </a:stretch>
          </a:blipFill>
        </p:spPr>
      </p:sp>
      <p:sp>
        <p:nvSpPr>
          <p:cNvPr name="TextBox 4" id="4"/>
          <p:cNvSpPr txBox="true"/>
          <p:nvPr/>
        </p:nvSpPr>
        <p:spPr>
          <a:xfrm rot="0">
            <a:off x="2223326" y="2669978"/>
            <a:ext cx="14044910" cy="4929969"/>
          </a:xfrm>
          <a:prstGeom prst="rect">
            <a:avLst/>
          </a:prstGeom>
        </p:spPr>
        <p:txBody>
          <a:bodyPr anchor="t" rtlCol="false" tIns="0" lIns="0" bIns="0" rIns="0">
            <a:spAutoFit/>
          </a:bodyPr>
          <a:lstStyle/>
          <a:p>
            <a:pPr algn="just" marL="692816" indent="-346408" lvl="1">
              <a:lnSpc>
                <a:spcPts val="4332"/>
              </a:lnSpc>
              <a:buFont typeface="Arial"/>
              <a:buChar char="•"/>
            </a:pPr>
            <a:r>
              <a:rPr lang="en-US" sz="3208">
                <a:solidFill>
                  <a:srgbClr val="000000"/>
                </a:solidFill>
                <a:latin typeface="Calibri (MS)"/>
                <a:ea typeface="Calibri (MS)"/>
                <a:cs typeface="Calibri (MS)"/>
                <a:sym typeface="Calibri (MS)"/>
              </a:rPr>
              <a:t>Sprint 0 (1 semana): Formalización del proyecto y toma de requisitos.</a:t>
            </a:r>
          </a:p>
          <a:p>
            <a:pPr algn="just">
              <a:lnSpc>
                <a:spcPts val="4332"/>
              </a:lnSpc>
            </a:pPr>
          </a:p>
          <a:p>
            <a:pPr algn="just" marL="692816" indent="-346408" lvl="1">
              <a:lnSpc>
                <a:spcPts val="4332"/>
              </a:lnSpc>
              <a:buFont typeface="Arial"/>
              <a:buChar char="•"/>
            </a:pPr>
            <a:r>
              <a:rPr lang="en-US" sz="3208">
                <a:solidFill>
                  <a:srgbClr val="000000"/>
                </a:solidFill>
                <a:latin typeface="Calibri (MS)"/>
                <a:ea typeface="Calibri (MS)"/>
                <a:cs typeface="Calibri (MS)"/>
                <a:sym typeface="Calibri (MS)"/>
              </a:rPr>
              <a:t>Sprint 1 (4 semanas): FRONTEND + Servicio de certificación y registro de cuentas.</a:t>
            </a:r>
          </a:p>
          <a:p>
            <a:pPr algn="just">
              <a:lnSpc>
                <a:spcPts val="4332"/>
              </a:lnSpc>
            </a:pPr>
          </a:p>
          <a:p>
            <a:pPr algn="just" marL="692816" indent="-346408" lvl="1">
              <a:lnSpc>
                <a:spcPts val="4332"/>
              </a:lnSpc>
              <a:buFont typeface="Arial"/>
              <a:buChar char="•"/>
            </a:pPr>
            <a:r>
              <a:rPr lang="en-US" sz="3208">
                <a:solidFill>
                  <a:srgbClr val="000000"/>
                </a:solidFill>
                <a:latin typeface="Calibri (MS)"/>
                <a:ea typeface="Calibri (MS)"/>
                <a:cs typeface="Calibri (MS)"/>
                <a:sym typeface="Calibri (MS)"/>
              </a:rPr>
              <a:t>Sprint 2 (3 semanas): Gestión de propiedades (CRUD + adjuntos).</a:t>
            </a:r>
          </a:p>
          <a:p>
            <a:pPr algn="just">
              <a:lnSpc>
                <a:spcPts val="4332"/>
              </a:lnSpc>
            </a:pPr>
          </a:p>
          <a:p>
            <a:pPr algn="just" marL="692816" indent="-346408" lvl="1">
              <a:lnSpc>
                <a:spcPts val="4332"/>
              </a:lnSpc>
              <a:buFont typeface="Arial"/>
              <a:buChar char="•"/>
            </a:pPr>
            <a:r>
              <a:rPr lang="en-US" sz="3208">
                <a:solidFill>
                  <a:srgbClr val="000000"/>
                </a:solidFill>
                <a:latin typeface="Calibri (MS)"/>
                <a:ea typeface="Calibri (MS)"/>
                <a:cs typeface="Calibri (MS)"/>
                <a:sym typeface="Calibri (MS)"/>
              </a:rPr>
              <a:t>Sprint  3 (2 semanas): Sistema de geolocalizacion  de propiedades.</a:t>
            </a:r>
          </a:p>
          <a:p>
            <a:pPr algn="just">
              <a:lnSpc>
                <a:spcPts val="4332"/>
              </a:lnSpc>
            </a:pPr>
          </a:p>
          <a:p>
            <a:pPr algn="just" marL="692816" indent="-346408" lvl="1">
              <a:lnSpc>
                <a:spcPts val="4332"/>
              </a:lnSpc>
              <a:buFont typeface="Arial"/>
              <a:buChar char="•"/>
            </a:pPr>
            <a:r>
              <a:rPr lang="en-US" sz="3208">
                <a:solidFill>
                  <a:srgbClr val="000000"/>
                </a:solidFill>
                <a:latin typeface="Calibri (MS)"/>
                <a:ea typeface="Calibri (MS)"/>
                <a:cs typeface="Calibri (MS)"/>
                <a:sym typeface="Calibri (MS)"/>
              </a:rPr>
              <a:t>Sprint 4 (2 semanas): Servicio de Chat entre usuarios estudiante y arrendador.</a:t>
            </a:r>
          </a:p>
        </p:txBody>
      </p:sp>
      <p:sp>
        <p:nvSpPr>
          <p:cNvPr name="TextBox 5" id="5"/>
          <p:cNvSpPr txBox="true"/>
          <p:nvPr/>
        </p:nvSpPr>
        <p:spPr>
          <a:xfrm rot="0">
            <a:off x="236222" y="30505"/>
            <a:ext cx="665296"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9</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413977" y="7479198"/>
            <a:ext cx="5412630" cy="2807802"/>
          </a:xfrm>
          <a:custGeom>
            <a:avLst/>
            <a:gdLst/>
            <a:ahLst/>
            <a:cxnLst/>
            <a:rect r="r" b="b" t="t" l="l"/>
            <a:pathLst>
              <a:path h="2807802" w="5412630">
                <a:moveTo>
                  <a:pt x="0" y="0"/>
                </a:moveTo>
                <a:lnTo>
                  <a:pt x="5412631" y="0"/>
                </a:lnTo>
                <a:lnTo>
                  <a:pt x="5412631" y="2807802"/>
                </a:lnTo>
                <a:lnTo>
                  <a:pt x="0" y="2807802"/>
                </a:lnTo>
                <a:lnTo>
                  <a:pt x="0" y="0"/>
                </a:lnTo>
                <a:close/>
              </a:path>
            </a:pathLst>
          </a:custGeom>
          <a:blipFill>
            <a:blip r:embed="rId2"/>
            <a:stretch>
              <a:fillRect l="0" t="0" r="0" b="0"/>
            </a:stretch>
          </a:blipFill>
        </p:spPr>
      </p:sp>
      <p:sp>
        <p:nvSpPr>
          <p:cNvPr name="Freeform 3" id="3"/>
          <p:cNvSpPr/>
          <p:nvPr/>
        </p:nvSpPr>
        <p:spPr>
          <a:xfrm flipH="false" flipV="false" rot="0">
            <a:off x="12480559" y="3466996"/>
            <a:ext cx="3871627" cy="2853111"/>
          </a:xfrm>
          <a:custGeom>
            <a:avLst/>
            <a:gdLst/>
            <a:ahLst/>
            <a:cxnLst/>
            <a:rect r="r" b="b" t="t" l="l"/>
            <a:pathLst>
              <a:path h="2853111" w="3871627">
                <a:moveTo>
                  <a:pt x="0" y="0"/>
                </a:moveTo>
                <a:lnTo>
                  <a:pt x="3871627" y="0"/>
                </a:lnTo>
                <a:lnTo>
                  <a:pt x="3871627" y="2853111"/>
                </a:lnTo>
                <a:lnTo>
                  <a:pt x="0" y="2853111"/>
                </a:lnTo>
                <a:lnTo>
                  <a:pt x="0" y="0"/>
                </a:lnTo>
                <a:close/>
              </a:path>
            </a:pathLst>
          </a:custGeom>
          <a:blipFill>
            <a:blip r:embed="rId3"/>
            <a:stretch>
              <a:fillRect l="0" t="0" r="0" b="0"/>
            </a:stretch>
          </a:blipFill>
        </p:spPr>
      </p:sp>
      <p:sp>
        <p:nvSpPr>
          <p:cNvPr name="TextBox 4" id="4"/>
          <p:cNvSpPr txBox="true"/>
          <p:nvPr/>
        </p:nvSpPr>
        <p:spPr>
          <a:xfrm rot="0">
            <a:off x="7811244" y="251460"/>
            <a:ext cx="2665512" cy="777240"/>
          </a:xfrm>
          <a:prstGeom prst="rect">
            <a:avLst/>
          </a:prstGeom>
        </p:spPr>
        <p:txBody>
          <a:bodyPr anchor="t" rtlCol="false" tIns="0" lIns="0" bIns="0" rIns="0">
            <a:spAutoFit/>
          </a:bodyPr>
          <a:lstStyle/>
          <a:p>
            <a:pPr algn="ctr">
              <a:lnSpc>
                <a:spcPts val="5670"/>
              </a:lnSpc>
              <a:spcBef>
                <a:spcPct val="0"/>
              </a:spcBef>
            </a:pPr>
            <a:r>
              <a:rPr lang="en-US" b="true" sz="4200">
                <a:solidFill>
                  <a:srgbClr val="000000"/>
                </a:solidFill>
                <a:latin typeface="Calibri (MS) Bold"/>
                <a:ea typeface="Calibri (MS) Bold"/>
                <a:cs typeface="Calibri (MS) Bold"/>
                <a:sym typeface="Calibri (MS) Bold"/>
              </a:rPr>
              <a:t>EVIDENCIAS</a:t>
            </a:r>
          </a:p>
        </p:txBody>
      </p:sp>
      <p:sp>
        <p:nvSpPr>
          <p:cNvPr name="TextBox 5" id="5"/>
          <p:cNvSpPr txBox="true"/>
          <p:nvPr/>
        </p:nvSpPr>
        <p:spPr>
          <a:xfrm rot="0">
            <a:off x="4672718" y="1152909"/>
            <a:ext cx="9743655" cy="7857356"/>
          </a:xfrm>
          <a:prstGeom prst="rect">
            <a:avLst/>
          </a:prstGeom>
        </p:spPr>
        <p:txBody>
          <a:bodyPr anchor="t" rtlCol="false" tIns="0" lIns="0" bIns="0" rIns="0">
            <a:spAutoFit/>
          </a:bodyPr>
          <a:lstStyle/>
          <a:p>
            <a:pPr algn="just">
              <a:lnSpc>
                <a:spcPts val="4779"/>
              </a:lnSpc>
            </a:pP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Evidencia de flujo Jira</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Carta Gantt </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Incremento del Software</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Product Backlog</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Sprint Backlog</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Gráfica de trabajo hecho</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Tablero Kanban </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Impedimentos</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sprint planning</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Sprint Review</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sprint Retrospective</a:t>
            </a:r>
          </a:p>
          <a:p>
            <a:pPr algn="just" marL="764360" indent="-382180" lvl="1">
              <a:lnSpc>
                <a:spcPts val="4779"/>
              </a:lnSpc>
              <a:buFont typeface="Arial"/>
              <a:buChar char="•"/>
            </a:pPr>
            <a:r>
              <a:rPr lang="en-US" sz="3540">
                <a:solidFill>
                  <a:srgbClr val="000000"/>
                </a:solidFill>
                <a:latin typeface="Calibri (MS)"/>
                <a:ea typeface="Calibri (MS)"/>
                <a:cs typeface="Calibri (MS)"/>
                <a:sym typeface="Calibri (MS)"/>
              </a:rPr>
              <a:t>Registro de daily meetiNG</a:t>
            </a:r>
          </a:p>
        </p:txBody>
      </p:sp>
      <p:sp>
        <p:nvSpPr>
          <p:cNvPr name="TextBox 6" id="6"/>
          <p:cNvSpPr txBox="true"/>
          <p:nvPr/>
        </p:nvSpPr>
        <p:spPr>
          <a:xfrm rot="0">
            <a:off x="227711" y="64386"/>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10</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41276" y="1882099"/>
            <a:ext cx="13205448" cy="7745503"/>
          </a:xfrm>
          <a:custGeom>
            <a:avLst/>
            <a:gdLst/>
            <a:ahLst/>
            <a:cxnLst/>
            <a:rect r="r" b="b" t="t" l="l"/>
            <a:pathLst>
              <a:path h="7745503" w="13205448">
                <a:moveTo>
                  <a:pt x="0" y="0"/>
                </a:moveTo>
                <a:lnTo>
                  <a:pt x="13205448" y="0"/>
                </a:lnTo>
                <a:lnTo>
                  <a:pt x="13205448" y="7745504"/>
                </a:lnTo>
                <a:lnTo>
                  <a:pt x="0" y="7745504"/>
                </a:lnTo>
                <a:lnTo>
                  <a:pt x="0" y="0"/>
                </a:lnTo>
                <a:close/>
              </a:path>
            </a:pathLst>
          </a:custGeom>
          <a:blipFill>
            <a:blip r:embed="rId2"/>
            <a:stretch>
              <a:fillRect l="0" t="0" r="0" b="0"/>
            </a:stretch>
          </a:blipFill>
        </p:spPr>
      </p:sp>
      <p:sp>
        <p:nvSpPr>
          <p:cNvPr name="TextBox 3" id="3"/>
          <p:cNvSpPr txBox="true"/>
          <p:nvPr/>
        </p:nvSpPr>
        <p:spPr>
          <a:xfrm rot="0">
            <a:off x="7890718" y="575310"/>
            <a:ext cx="2506563" cy="453390"/>
          </a:xfrm>
          <a:prstGeom prst="rect">
            <a:avLst/>
          </a:prstGeom>
        </p:spPr>
        <p:txBody>
          <a:bodyPr anchor="t" rtlCol="false" tIns="0" lIns="0" bIns="0" rIns="0">
            <a:spAutoFit/>
          </a:bodyPr>
          <a:lstStyle/>
          <a:p>
            <a:pPr algn="ctr">
              <a:lnSpc>
                <a:spcPts val="3645"/>
              </a:lnSpc>
              <a:spcBef>
                <a:spcPct val="0"/>
              </a:spcBef>
            </a:pPr>
            <a:r>
              <a:rPr lang="en-US" b="true" sz="2700">
                <a:solidFill>
                  <a:srgbClr val="000000"/>
                </a:solidFill>
                <a:latin typeface="Canva Sans Bold"/>
                <a:ea typeface="Canva Sans Bold"/>
                <a:cs typeface="Canva Sans Bold"/>
                <a:sym typeface="Canva Sans Bold"/>
              </a:rPr>
              <a:t>PRESUPUESTO</a:t>
            </a:r>
          </a:p>
        </p:txBody>
      </p:sp>
      <p:sp>
        <p:nvSpPr>
          <p:cNvPr name="TextBox 4" id="4"/>
          <p:cNvSpPr txBox="true"/>
          <p:nvPr/>
        </p:nvSpPr>
        <p:spPr>
          <a:xfrm rot="0">
            <a:off x="227711" y="53674"/>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11</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021025" y="1556191"/>
            <a:ext cx="10245950" cy="8730809"/>
          </a:xfrm>
          <a:custGeom>
            <a:avLst/>
            <a:gdLst/>
            <a:ahLst/>
            <a:cxnLst/>
            <a:rect r="r" b="b" t="t" l="l"/>
            <a:pathLst>
              <a:path h="8730809" w="10245950">
                <a:moveTo>
                  <a:pt x="0" y="0"/>
                </a:moveTo>
                <a:lnTo>
                  <a:pt x="10245950" y="0"/>
                </a:lnTo>
                <a:lnTo>
                  <a:pt x="10245950" y="8730809"/>
                </a:lnTo>
                <a:lnTo>
                  <a:pt x="0" y="8730809"/>
                </a:lnTo>
                <a:lnTo>
                  <a:pt x="0" y="0"/>
                </a:lnTo>
                <a:close/>
              </a:path>
            </a:pathLst>
          </a:custGeom>
          <a:blipFill>
            <a:blip r:embed="rId2"/>
            <a:stretch>
              <a:fillRect l="0" t="0" r="0" b="0"/>
            </a:stretch>
          </a:blipFill>
        </p:spPr>
      </p:sp>
      <p:sp>
        <p:nvSpPr>
          <p:cNvPr name="Freeform 3" id="3"/>
          <p:cNvSpPr/>
          <p:nvPr/>
        </p:nvSpPr>
        <p:spPr>
          <a:xfrm flipH="false" flipV="false" rot="0">
            <a:off x="9337897" y="6391494"/>
            <a:ext cx="1294229" cy="1163188"/>
          </a:xfrm>
          <a:custGeom>
            <a:avLst/>
            <a:gdLst/>
            <a:ahLst/>
            <a:cxnLst/>
            <a:rect r="r" b="b" t="t" l="l"/>
            <a:pathLst>
              <a:path h="1163188" w="1294229">
                <a:moveTo>
                  <a:pt x="0" y="0"/>
                </a:moveTo>
                <a:lnTo>
                  <a:pt x="1294229" y="0"/>
                </a:lnTo>
                <a:lnTo>
                  <a:pt x="1294229" y="1163188"/>
                </a:lnTo>
                <a:lnTo>
                  <a:pt x="0" y="11631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404739" y="73286"/>
            <a:ext cx="5478523" cy="1261767"/>
          </a:xfrm>
          <a:prstGeom prst="rect">
            <a:avLst/>
          </a:prstGeom>
        </p:spPr>
        <p:txBody>
          <a:bodyPr anchor="t" rtlCol="false" tIns="0" lIns="0" bIns="0" rIns="0">
            <a:spAutoFit/>
          </a:bodyPr>
          <a:lstStyle/>
          <a:p>
            <a:pPr algn="ctr">
              <a:lnSpc>
                <a:spcPts val="10330"/>
              </a:lnSpc>
            </a:pPr>
            <a:r>
              <a:rPr lang="en-US" sz="7378" b="true">
                <a:solidFill>
                  <a:srgbClr val="000000"/>
                </a:solidFill>
                <a:latin typeface="Open Sans Bold"/>
                <a:ea typeface="Open Sans Bold"/>
                <a:cs typeface="Open Sans Bold"/>
                <a:sym typeface="Open Sans Bold"/>
              </a:rPr>
              <a:t>Carta Gantt</a:t>
            </a:r>
          </a:p>
        </p:txBody>
      </p:sp>
      <p:sp>
        <p:nvSpPr>
          <p:cNvPr name="TextBox 5" id="5"/>
          <p:cNvSpPr txBox="true"/>
          <p:nvPr/>
        </p:nvSpPr>
        <p:spPr>
          <a:xfrm rot="0">
            <a:off x="227711" y="168536"/>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12</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738388" y="172737"/>
            <a:ext cx="3047260" cy="855963"/>
          </a:xfrm>
          <a:prstGeom prst="rect">
            <a:avLst/>
          </a:prstGeom>
        </p:spPr>
        <p:txBody>
          <a:bodyPr anchor="t" rtlCol="false" tIns="0" lIns="0" bIns="0" rIns="0">
            <a:spAutoFit/>
          </a:bodyPr>
          <a:lstStyle/>
          <a:p>
            <a:pPr algn="ctr">
              <a:lnSpc>
                <a:spcPts val="7090"/>
              </a:lnSpc>
              <a:spcBef>
                <a:spcPct val="0"/>
              </a:spcBef>
            </a:pPr>
            <a:r>
              <a:rPr lang="en-US" b="true" sz="5252">
                <a:solidFill>
                  <a:srgbClr val="000000"/>
                </a:solidFill>
                <a:latin typeface="Canva Sans Bold"/>
                <a:ea typeface="Canva Sans Bold"/>
                <a:cs typeface="Canva Sans Bold"/>
                <a:sym typeface="Canva Sans Bold"/>
              </a:rPr>
              <a:t>SPRINT 0</a:t>
            </a:r>
          </a:p>
        </p:txBody>
      </p:sp>
      <p:sp>
        <p:nvSpPr>
          <p:cNvPr name="TextBox 3" id="3"/>
          <p:cNvSpPr txBox="true"/>
          <p:nvPr/>
        </p:nvSpPr>
        <p:spPr>
          <a:xfrm rot="0">
            <a:off x="6817171" y="327720"/>
            <a:ext cx="8431048" cy="910590"/>
          </a:xfrm>
          <a:prstGeom prst="rect">
            <a:avLst/>
          </a:prstGeom>
        </p:spPr>
        <p:txBody>
          <a:bodyPr anchor="t" rtlCol="false" tIns="0" lIns="0" bIns="0" rIns="0">
            <a:spAutoFit/>
          </a:bodyPr>
          <a:lstStyle/>
          <a:p>
            <a:pPr algn="ctr">
              <a:lnSpc>
                <a:spcPts val="3645"/>
              </a:lnSpc>
              <a:spcBef>
                <a:spcPct val="0"/>
              </a:spcBef>
            </a:pPr>
            <a:r>
              <a:rPr lang="en-US" b="true" sz="2700">
                <a:solidFill>
                  <a:srgbClr val="000000"/>
                </a:solidFill>
                <a:latin typeface="Canva Sans Bold"/>
                <a:ea typeface="Canva Sans Bold"/>
                <a:cs typeface="Canva Sans Bold"/>
                <a:sym typeface="Canva Sans Bold"/>
              </a:rPr>
              <a:t>OBJETIVO: </a:t>
            </a:r>
            <a:r>
              <a:rPr lang="en-US" b="true" sz="2700">
                <a:solidFill>
                  <a:srgbClr val="000000"/>
                </a:solidFill>
                <a:latin typeface="Canva Sans Bold"/>
                <a:ea typeface="Canva Sans Bold"/>
                <a:cs typeface="Canva Sans Bold"/>
                <a:sym typeface="Canva Sans Bold"/>
              </a:rPr>
              <a:t>FORMALIZACIÓN DEL PROYECTO Y TOMA DE REQUISITOS.</a:t>
            </a:r>
          </a:p>
        </p:txBody>
      </p:sp>
      <p:sp>
        <p:nvSpPr>
          <p:cNvPr name="Freeform 4" id="4"/>
          <p:cNvSpPr/>
          <p:nvPr/>
        </p:nvSpPr>
        <p:spPr>
          <a:xfrm flipH="false" flipV="false" rot="0">
            <a:off x="1458207" y="2910934"/>
            <a:ext cx="16074696" cy="7133146"/>
          </a:xfrm>
          <a:custGeom>
            <a:avLst/>
            <a:gdLst/>
            <a:ahLst/>
            <a:cxnLst/>
            <a:rect r="r" b="b" t="t" l="l"/>
            <a:pathLst>
              <a:path h="7133146" w="16074696">
                <a:moveTo>
                  <a:pt x="0" y="0"/>
                </a:moveTo>
                <a:lnTo>
                  <a:pt x="16074696" y="0"/>
                </a:lnTo>
                <a:lnTo>
                  <a:pt x="16074696" y="7133146"/>
                </a:lnTo>
                <a:lnTo>
                  <a:pt x="0" y="7133146"/>
                </a:lnTo>
                <a:lnTo>
                  <a:pt x="0" y="0"/>
                </a:lnTo>
                <a:close/>
              </a:path>
            </a:pathLst>
          </a:custGeom>
          <a:blipFill>
            <a:blip r:embed="rId2"/>
            <a:stretch>
              <a:fillRect l="0" t="0" r="0" b="0"/>
            </a:stretch>
          </a:blipFill>
        </p:spPr>
      </p:sp>
      <p:sp>
        <p:nvSpPr>
          <p:cNvPr name="TextBox 5" id="5"/>
          <p:cNvSpPr txBox="true"/>
          <p:nvPr/>
        </p:nvSpPr>
        <p:spPr>
          <a:xfrm rot="0">
            <a:off x="1645012" y="2052711"/>
            <a:ext cx="3304384" cy="617495"/>
          </a:xfrm>
          <a:prstGeom prst="rect">
            <a:avLst/>
          </a:prstGeom>
        </p:spPr>
        <p:txBody>
          <a:bodyPr anchor="t" rtlCol="false" tIns="0" lIns="0" bIns="0" rIns="0">
            <a:spAutoFit/>
          </a:bodyPr>
          <a:lstStyle/>
          <a:p>
            <a:pPr algn="ctr">
              <a:lnSpc>
                <a:spcPts val="5064"/>
              </a:lnSpc>
            </a:pPr>
            <a:r>
              <a:rPr lang="en-US" sz="3617" b="true">
                <a:solidFill>
                  <a:srgbClr val="000000"/>
                </a:solidFill>
                <a:latin typeface="Open Sans Bold"/>
                <a:ea typeface="Open Sans Bold"/>
                <a:cs typeface="Open Sans Bold"/>
                <a:sym typeface="Open Sans Bold"/>
              </a:rPr>
              <a:t>Sprint Backlog</a:t>
            </a:r>
          </a:p>
        </p:txBody>
      </p:sp>
      <p:sp>
        <p:nvSpPr>
          <p:cNvPr name="TextBox 6" id="6"/>
          <p:cNvSpPr txBox="true"/>
          <p:nvPr/>
        </p:nvSpPr>
        <p:spPr>
          <a:xfrm rot="0">
            <a:off x="227711" y="50625"/>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13</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832839" y="145064"/>
            <a:ext cx="7251470" cy="4834575"/>
          </a:xfrm>
          <a:custGeom>
            <a:avLst/>
            <a:gdLst/>
            <a:ahLst/>
            <a:cxnLst/>
            <a:rect r="r" b="b" t="t" l="l"/>
            <a:pathLst>
              <a:path h="4834575" w="7251470">
                <a:moveTo>
                  <a:pt x="0" y="0"/>
                </a:moveTo>
                <a:lnTo>
                  <a:pt x="7251470" y="0"/>
                </a:lnTo>
                <a:lnTo>
                  <a:pt x="7251470" y="4834576"/>
                </a:lnTo>
                <a:lnTo>
                  <a:pt x="0" y="4834576"/>
                </a:lnTo>
                <a:lnTo>
                  <a:pt x="0" y="0"/>
                </a:lnTo>
                <a:close/>
              </a:path>
            </a:pathLst>
          </a:custGeom>
          <a:blipFill>
            <a:blip r:embed="rId2"/>
            <a:stretch>
              <a:fillRect l="0" t="0" r="0" b="-129872"/>
            </a:stretch>
          </a:blipFill>
        </p:spPr>
      </p:sp>
      <p:sp>
        <p:nvSpPr>
          <p:cNvPr name="Freeform 3" id="3"/>
          <p:cNvSpPr/>
          <p:nvPr/>
        </p:nvSpPr>
        <p:spPr>
          <a:xfrm flipH="false" flipV="false" rot="0">
            <a:off x="3058918" y="5316297"/>
            <a:ext cx="15025391" cy="4828241"/>
          </a:xfrm>
          <a:custGeom>
            <a:avLst/>
            <a:gdLst/>
            <a:ahLst/>
            <a:cxnLst/>
            <a:rect r="r" b="b" t="t" l="l"/>
            <a:pathLst>
              <a:path h="4828241" w="15025391">
                <a:moveTo>
                  <a:pt x="0" y="0"/>
                </a:moveTo>
                <a:lnTo>
                  <a:pt x="15025391" y="0"/>
                </a:lnTo>
                <a:lnTo>
                  <a:pt x="15025391" y="4828241"/>
                </a:lnTo>
                <a:lnTo>
                  <a:pt x="0" y="4828241"/>
                </a:lnTo>
                <a:lnTo>
                  <a:pt x="0" y="0"/>
                </a:lnTo>
                <a:close/>
              </a:path>
            </a:pathLst>
          </a:custGeom>
          <a:blipFill>
            <a:blip r:embed="rId3"/>
            <a:stretch>
              <a:fillRect l="0" t="-13976" r="0" b="0"/>
            </a:stretch>
          </a:blipFill>
        </p:spPr>
      </p:sp>
      <p:sp>
        <p:nvSpPr>
          <p:cNvPr name="TextBox 4" id="4"/>
          <p:cNvSpPr txBox="true"/>
          <p:nvPr/>
        </p:nvSpPr>
        <p:spPr>
          <a:xfrm rot="0">
            <a:off x="6285858" y="49814"/>
            <a:ext cx="4387601" cy="764239"/>
          </a:xfrm>
          <a:prstGeom prst="rect">
            <a:avLst/>
          </a:prstGeom>
        </p:spPr>
        <p:txBody>
          <a:bodyPr anchor="t" rtlCol="false" tIns="0" lIns="0" bIns="0" rIns="0">
            <a:spAutoFit/>
          </a:bodyPr>
          <a:lstStyle/>
          <a:p>
            <a:pPr algn="ctr">
              <a:lnSpc>
                <a:spcPts val="6150"/>
              </a:lnSpc>
            </a:pPr>
            <a:r>
              <a:rPr lang="en-US" sz="4393" b="true">
                <a:solidFill>
                  <a:srgbClr val="000000"/>
                </a:solidFill>
                <a:latin typeface="Open Sans Bold"/>
                <a:ea typeface="Open Sans Bold"/>
                <a:cs typeface="Open Sans Bold"/>
                <a:sym typeface="Open Sans Bold"/>
              </a:rPr>
              <a:t>Tablero Kanban</a:t>
            </a:r>
          </a:p>
        </p:txBody>
      </p:sp>
      <p:sp>
        <p:nvSpPr>
          <p:cNvPr name="TextBox 5" id="5"/>
          <p:cNvSpPr txBox="true"/>
          <p:nvPr/>
        </p:nvSpPr>
        <p:spPr>
          <a:xfrm rot="0">
            <a:off x="1028700" y="4557258"/>
            <a:ext cx="6899765" cy="759039"/>
          </a:xfrm>
          <a:prstGeom prst="rect">
            <a:avLst/>
          </a:prstGeom>
        </p:spPr>
        <p:txBody>
          <a:bodyPr anchor="t" rtlCol="false" tIns="0" lIns="0" bIns="0" rIns="0">
            <a:spAutoFit/>
          </a:bodyPr>
          <a:lstStyle/>
          <a:p>
            <a:pPr algn="ctr">
              <a:lnSpc>
                <a:spcPts val="6190"/>
              </a:lnSpc>
            </a:pPr>
            <a:r>
              <a:rPr lang="en-US" sz="4421" b="true">
                <a:solidFill>
                  <a:srgbClr val="000000"/>
                </a:solidFill>
                <a:latin typeface="Open Sans Bold"/>
                <a:ea typeface="Open Sans Bold"/>
                <a:cs typeface="Open Sans Bold"/>
                <a:sym typeface="Open Sans Bold"/>
              </a:rPr>
              <a:t>Gráfica de trabajo hecho</a:t>
            </a:r>
          </a:p>
        </p:txBody>
      </p:sp>
      <p:sp>
        <p:nvSpPr>
          <p:cNvPr name="TextBox 6" id="6"/>
          <p:cNvSpPr txBox="true"/>
          <p:nvPr/>
        </p:nvSpPr>
        <p:spPr>
          <a:xfrm rot="0">
            <a:off x="227711" y="97439"/>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14</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568537" y="3457342"/>
            <a:ext cx="11477604" cy="5896619"/>
          </a:xfrm>
          <a:custGeom>
            <a:avLst/>
            <a:gdLst/>
            <a:ahLst/>
            <a:cxnLst/>
            <a:rect r="r" b="b" t="t" l="l"/>
            <a:pathLst>
              <a:path h="5896619" w="11477604">
                <a:moveTo>
                  <a:pt x="0" y="0"/>
                </a:moveTo>
                <a:lnTo>
                  <a:pt x="11477605" y="0"/>
                </a:lnTo>
                <a:lnTo>
                  <a:pt x="11477605" y="5896619"/>
                </a:lnTo>
                <a:lnTo>
                  <a:pt x="0" y="5896619"/>
                </a:lnTo>
                <a:lnTo>
                  <a:pt x="0" y="0"/>
                </a:lnTo>
                <a:close/>
              </a:path>
            </a:pathLst>
          </a:custGeom>
          <a:blipFill>
            <a:blip r:embed="rId2"/>
            <a:stretch>
              <a:fillRect l="0" t="0" r="0" b="0"/>
            </a:stretch>
          </a:blipFill>
        </p:spPr>
      </p:sp>
      <p:sp>
        <p:nvSpPr>
          <p:cNvPr name="Freeform 3" id="3"/>
          <p:cNvSpPr/>
          <p:nvPr/>
        </p:nvSpPr>
        <p:spPr>
          <a:xfrm flipH="false" flipV="false" rot="0">
            <a:off x="899990" y="3117611"/>
            <a:ext cx="4586795" cy="7169389"/>
          </a:xfrm>
          <a:custGeom>
            <a:avLst/>
            <a:gdLst/>
            <a:ahLst/>
            <a:cxnLst/>
            <a:rect r="r" b="b" t="t" l="l"/>
            <a:pathLst>
              <a:path h="7169389" w="4586795">
                <a:moveTo>
                  <a:pt x="0" y="0"/>
                </a:moveTo>
                <a:lnTo>
                  <a:pt x="4586794" y="0"/>
                </a:lnTo>
                <a:lnTo>
                  <a:pt x="4586794" y="7169389"/>
                </a:lnTo>
                <a:lnTo>
                  <a:pt x="0" y="7169389"/>
                </a:lnTo>
                <a:lnTo>
                  <a:pt x="0" y="0"/>
                </a:lnTo>
                <a:close/>
              </a:path>
            </a:pathLst>
          </a:custGeom>
          <a:blipFill>
            <a:blip r:embed="rId3"/>
            <a:stretch>
              <a:fillRect l="0" t="0" r="0" b="0"/>
            </a:stretch>
          </a:blipFill>
        </p:spPr>
      </p:sp>
      <p:sp>
        <p:nvSpPr>
          <p:cNvPr name="TextBox 4" id="4"/>
          <p:cNvSpPr txBox="true"/>
          <p:nvPr/>
        </p:nvSpPr>
        <p:spPr>
          <a:xfrm rot="0">
            <a:off x="595018" y="2387064"/>
            <a:ext cx="5069979" cy="453390"/>
          </a:xfrm>
          <a:prstGeom prst="rect">
            <a:avLst/>
          </a:prstGeom>
        </p:spPr>
        <p:txBody>
          <a:bodyPr anchor="t" rtlCol="false" tIns="0" lIns="0" bIns="0" rIns="0">
            <a:spAutoFit/>
          </a:bodyPr>
          <a:lstStyle/>
          <a:p>
            <a:pPr algn="ctr" marL="582930" indent="-291465" lvl="1">
              <a:lnSpc>
                <a:spcPts val="3645"/>
              </a:lnSpc>
              <a:buFont typeface="Arial"/>
              <a:buChar char="•"/>
            </a:pPr>
            <a:r>
              <a:rPr lang="en-US" b="true" sz="2700">
                <a:solidFill>
                  <a:srgbClr val="000000"/>
                </a:solidFill>
                <a:latin typeface="Canva Sans Bold"/>
                <a:ea typeface="Canva Sans Bold"/>
                <a:cs typeface="Canva Sans Bold"/>
                <a:sym typeface="Canva Sans Bold"/>
              </a:rPr>
              <a:t>EVIDENCIA DE FLUJO JIRA</a:t>
            </a:r>
          </a:p>
        </p:txBody>
      </p:sp>
      <p:sp>
        <p:nvSpPr>
          <p:cNvPr name="TextBox 5" id="5"/>
          <p:cNvSpPr txBox="true"/>
          <p:nvPr/>
        </p:nvSpPr>
        <p:spPr>
          <a:xfrm rot="0">
            <a:off x="10277976" y="-10874"/>
            <a:ext cx="2994798" cy="1039574"/>
          </a:xfrm>
          <a:prstGeom prst="rect">
            <a:avLst/>
          </a:prstGeom>
        </p:spPr>
        <p:txBody>
          <a:bodyPr anchor="t" rtlCol="false" tIns="0" lIns="0" bIns="0" rIns="0">
            <a:spAutoFit/>
          </a:bodyPr>
          <a:lstStyle/>
          <a:p>
            <a:pPr algn="ctr">
              <a:lnSpc>
                <a:spcPts val="8542"/>
              </a:lnSpc>
            </a:pPr>
            <a:r>
              <a:rPr lang="en-US" sz="6101" b="true">
                <a:solidFill>
                  <a:srgbClr val="000000"/>
                </a:solidFill>
                <a:latin typeface="Open Sans Bold"/>
                <a:ea typeface="Open Sans Bold"/>
                <a:cs typeface="Open Sans Bold"/>
                <a:sym typeface="Open Sans Bold"/>
              </a:rPr>
              <a:t>Sprint 1</a:t>
            </a:r>
          </a:p>
        </p:txBody>
      </p:sp>
      <p:sp>
        <p:nvSpPr>
          <p:cNvPr name="TextBox 6" id="6"/>
          <p:cNvSpPr txBox="true"/>
          <p:nvPr/>
        </p:nvSpPr>
        <p:spPr>
          <a:xfrm rot="0">
            <a:off x="5664997" y="1230995"/>
            <a:ext cx="12220756" cy="1203695"/>
          </a:xfrm>
          <a:prstGeom prst="rect">
            <a:avLst/>
          </a:prstGeom>
        </p:spPr>
        <p:txBody>
          <a:bodyPr anchor="t" rtlCol="false" tIns="0" lIns="0" bIns="0" rIns="0">
            <a:spAutoFit/>
          </a:bodyPr>
          <a:lstStyle/>
          <a:p>
            <a:pPr algn="ctr">
              <a:lnSpc>
                <a:spcPts val="4864"/>
              </a:lnSpc>
            </a:pPr>
            <a:r>
              <a:rPr lang="en-US" sz="3474" b="true">
                <a:solidFill>
                  <a:srgbClr val="000000"/>
                </a:solidFill>
                <a:latin typeface="Open Sans Bold"/>
                <a:ea typeface="Open Sans Bold"/>
                <a:cs typeface="Open Sans Bold"/>
                <a:sym typeface="Open Sans Bold"/>
              </a:rPr>
              <a:t>Objetivo: Desarrollar el servicio de certificación de cuentas. </a:t>
            </a:r>
          </a:p>
        </p:txBody>
      </p:sp>
      <p:sp>
        <p:nvSpPr>
          <p:cNvPr name="TextBox 7" id="7"/>
          <p:cNvSpPr txBox="true"/>
          <p:nvPr/>
        </p:nvSpPr>
        <p:spPr>
          <a:xfrm rot="0">
            <a:off x="9144000" y="2792829"/>
            <a:ext cx="5675858" cy="453390"/>
          </a:xfrm>
          <a:prstGeom prst="rect">
            <a:avLst/>
          </a:prstGeom>
        </p:spPr>
        <p:txBody>
          <a:bodyPr anchor="t" rtlCol="false" tIns="0" lIns="0" bIns="0" rIns="0">
            <a:spAutoFit/>
          </a:bodyPr>
          <a:lstStyle/>
          <a:p>
            <a:pPr algn="ctr" marL="582930" indent="-291465" lvl="1">
              <a:lnSpc>
                <a:spcPts val="3645"/>
              </a:lnSpc>
              <a:buFont typeface="Arial"/>
              <a:buChar char="•"/>
            </a:pPr>
            <a:r>
              <a:rPr lang="en-US" b="true" sz="2700">
                <a:solidFill>
                  <a:srgbClr val="000000"/>
                </a:solidFill>
                <a:latin typeface="Canva Sans Bold"/>
                <a:ea typeface="Canva Sans Bold"/>
                <a:cs typeface="Canva Sans Bold"/>
                <a:sym typeface="Canva Sans Bold"/>
              </a:rPr>
              <a:t>GRÁFICA DE TRABAJO HECHO</a:t>
            </a:r>
          </a:p>
        </p:txBody>
      </p:sp>
      <p:sp>
        <p:nvSpPr>
          <p:cNvPr name="TextBox 8" id="8"/>
          <p:cNvSpPr txBox="true"/>
          <p:nvPr/>
        </p:nvSpPr>
        <p:spPr>
          <a:xfrm rot="0">
            <a:off x="227711" y="55801"/>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15</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81496" y="929091"/>
            <a:ext cx="14725009" cy="7344098"/>
          </a:xfrm>
          <a:custGeom>
            <a:avLst/>
            <a:gdLst/>
            <a:ahLst/>
            <a:cxnLst/>
            <a:rect r="r" b="b" t="t" l="l"/>
            <a:pathLst>
              <a:path h="7344098" w="14725009">
                <a:moveTo>
                  <a:pt x="0" y="0"/>
                </a:moveTo>
                <a:lnTo>
                  <a:pt x="14725008" y="0"/>
                </a:lnTo>
                <a:lnTo>
                  <a:pt x="14725008" y="7344099"/>
                </a:lnTo>
                <a:lnTo>
                  <a:pt x="0" y="7344099"/>
                </a:lnTo>
                <a:lnTo>
                  <a:pt x="0" y="0"/>
                </a:lnTo>
                <a:close/>
              </a:path>
            </a:pathLst>
          </a:custGeom>
          <a:blipFill>
            <a:blip r:embed="rId2"/>
            <a:stretch>
              <a:fillRect l="0" t="0" r="0" b="0"/>
            </a:stretch>
          </a:blipFill>
        </p:spPr>
      </p:sp>
      <p:sp>
        <p:nvSpPr>
          <p:cNvPr name="Freeform 3" id="3"/>
          <p:cNvSpPr/>
          <p:nvPr/>
        </p:nvSpPr>
        <p:spPr>
          <a:xfrm flipH="false" flipV="false" rot="0">
            <a:off x="5146702" y="8273190"/>
            <a:ext cx="9331330" cy="2204527"/>
          </a:xfrm>
          <a:custGeom>
            <a:avLst/>
            <a:gdLst/>
            <a:ahLst/>
            <a:cxnLst/>
            <a:rect r="r" b="b" t="t" l="l"/>
            <a:pathLst>
              <a:path h="2204527" w="9331330">
                <a:moveTo>
                  <a:pt x="0" y="0"/>
                </a:moveTo>
                <a:lnTo>
                  <a:pt x="9331329" y="0"/>
                </a:lnTo>
                <a:lnTo>
                  <a:pt x="9331329" y="2204526"/>
                </a:lnTo>
                <a:lnTo>
                  <a:pt x="0" y="2204526"/>
                </a:lnTo>
                <a:lnTo>
                  <a:pt x="0" y="0"/>
                </a:lnTo>
                <a:close/>
              </a:path>
            </a:pathLst>
          </a:custGeom>
          <a:blipFill>
            <a:blip r:embed="rId3"/>
            <a:stretch>
              <a:fillRect l="0" t="0" r="0" b="0"/>
            </a:stretch>
          </a:blipFill>
        </p:spPr>
      </p:sp>
      <p:sp>
        <p:nvSpPr>
          <p:cNvPr name="TextBox 4" id="4"/>
          <p:cNvSpPr txBox="true"/>
          <p:nvPr/>
        </p:nvSpPr>
        <p:spPr>
          <a:xfrm rot="0">
            <a:off x="7435528" y="120326"/>
            <a:ext cx="3416945" cy="453390"/>
          </a:xfrm>
          <a:prstGeom prst="rect">
            <a:avLst/>
          </a:prstGeom>
        </p:spPr>
        <p:txBody>
          <a:bodyPr anchor="t" rtlCol="false" tIns="0" lIns="0" bIns="0" rIns="0">
            <a:spAutoFit/>
          </a:bodyPr>
          <a:lstStyle/>
          <a:p>
            <a:pPr algn="ctr">
              <a:lnSpc>
                <a:spcPts val="3645"/>
              </a:lnSpc>
              <a:spcBef>
                <a:spcPct val="0"/>
              </a:spcBef>
            </a:pPr>
            <a:r>
              <a:rPr lang="en-US" b="true" sz="2700">
                <a:solidFill>
                  <a:srgbClr val="000000"/>
                </a:solidFill>
                <a:latin typeface="Canva Sans Bold"/>
                <a:ea typeface="Canva Sans Bold"/>
                <a:cs typeface="Canva Sans Bold"/>
                <a:sym typeface="Canva Sans Bold"/>
              </a:rPr>
              <a:t>PRODUCT BACKLOG</a:t>
            </a:r>
          </a:p>
        </p:txBody>
      </p:sp>
      <p:sp>
        <p:nvSpPr>
          <p:cNvPr name="TextBox 5" id="5"/>
          <p:cNvSpPr txBox="true"/>
          <p:nvPr/>
        </p:nvSpPr>
        <p:spPr>
          <a:xfrm rot="0">
            <a:off x="325977" y="120326"/>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16</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138682" y="329530"/>
            <a:ext cx="14278264" cy="8031524"/>
          </a:xfrm>
          <a:custGeom>
            <a:avLst/>
            <a:gdLst/>
            <a:ahLst/>
            <a:cxnLst/>
            <a:rect r="r" b="b" t="t" l="l"/>
            <a:pathLst>
              <a:path h="8031524" w="14278264">
                <a:moveTo>
                  <a:pt x="0" y="0"/>
                </a:moveTo>
                <a:lnTo>
                  <a:pt x="14278264" y="0"/>
                </a:lnTo>
                <a:lnTo>
                  <a:pt x="14278264" y="8031523"/>
                </a:lnTo>
                <a:lnTo>
                  <a:pt x="0" y="8031523"/>
                </a:lnTo>
                <a:lnTo>
                  <a:pt x="0" y="0"/>
                </a:lnTo>
                <a:close/>
              </a:path>
            </a:pathLst>
          </a:custGeom>
          <a:blipFill>
            <a:blip r:embed="rId2"/>
            <a:stretch>
              <a:fillRect l="0" t="0" r="0" b="0"/>
            </a:stretch>
          </a:blipFill>
        </p:spPr>
      </p:sp>
      <p:sp>
        <p:nvSpPr>
          <p:cNvPr name="Freeform 3" id="3"/>
          <p:cNvSpPr/>
          <p:nvPr/>
        </p:nvSpPr>
        <p:spPr>
          <a:xfrm flipH="false" flipV="false" rot="0">
            <a:off x="4138682" y="8361053"/>
            <a:ext cx="14278264" cy="1302892"/>
          </a:xfrm>
          <a:custGeom>
            <a:avLst/>
            <a:gdLst/>
            <a:ahLst/>
            <a:cxnLst/>
            <a:rect r="r" b="b" t="t" l="l"/>
            <a:pathLst>
              <a:path h="1302892" w="14278264">
                <a:moveTo>
                  <a:pt x="0" y="0"/>
                </a:moveTo>
                <a:lnTo>
                  <a:pt x="14278264" y="0"/>
                </a:lnTo>
                <a:lnTo>
                  <a:pt x="14278264" y="1302892"/>
                </a:lnTo>
                <a:lnTo>
                  <a:pt x="0" y="1302892"/>
                </a:lnTo>
                <a:lnTo>
                  <a:pt x="0" y="0"/>
                </a:lnTo>
                <a:close/>
              </a:path>
            </a:pathLst>
          </a:custGeom>
          <a:blipFill>
            <a:blip r:embed="rId3"/>
            <a:stretch>
              <a:fillRect l="0" t="0" r="0" b="0"/>
            </a:stretch>
          </a:blipFill>
        </p:spPr>
      </p:sp>
      <p:sp>
        <p:nvSpPr>
          <p:cNvPr name="TextBox 4" id="4"/>
          <p:cNvSpPr txBox="true"/>
          <p:nvPr/>
        </p:nvSpPr>
        <p:spPr>
          <a:xfrm rot="0">
            <a:off x="724454" y="4690110"/>
            <a:ext cx="2979837" cy="453390"/>
          </a:xfrm>
          <a:prstGeom prst="rect">
            <a:avLst/>
          </a:prstGeom>
        </p:spPr>
        <p:txBody>
          <a:bodyPr anchor="t" rtlCol="false" tIns="0" lIns="0" bIns="0" rIns="0">
            <a:spAutoFit/>
          </a:bodyPr>
          <a:lstStyle/>
          <a:p>
            <a:pPr algn="ctr">
              <a:lnSpc>
                <a:spcPts val="3645"/>
              </a:lnSpc>
              <a:spcBef>
                <a:spcPct val="0"/>
              </a:spcBef>
            </a:pPr>
            <a:r>
              <a:rPr lang="en-US" b="true" sz="2700">
                <a:solidFill>
                  <a:srgbClr val="000000"/>
                </a:solidFill>
                <a:latin typeface="Canva Sans Bold"/>
                <a:ea typeface="Canva Sans Bold"/>
                <a:cs typeface="Canva Sans Bold"/>
                <a:sym typeface="Canva Sans Bold"/>
              </a:rPr>
              <a:t>SPRINT BACKLOG</a:t>
            </a:r>
          </a:p>
        </p:txBody>
      </p:sp>
      <p:sp>
        <p:nvSpPr>
          <p:cNvPr name="TextBox 5" id="5"/>
          <p:cNvSpPr txBox="true"/>
          <p:nvPr/>
        </p:nvSpPr>
        <p:spPr>
          <a:xfrm rot="0">
            <a:off x="323959" y="140743"/>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17</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4243388" cy="10287000"/>
          </a:xfrm>
          <a:custGeom>
            <a:avLst/>
            <a:gdLst/>
            <a:ahLst/>
            <a:cxnLst/>
            <a:rect r="r" b="b" t="t" l="l"/>
            <a:pathLst>
              <a:path h="10287000" w="4243388">
                <a:moveTo>
                  <a:pt x="0" y="10287000"/>
                </a:moveTo>
                <a:lnTo>
                  <a:pt x="4243388" y="10287000"/>
                </a:lnTo>
                <a:lnTo>
                  <a:pt x="4243388" y="0"/>
                </a:lnTo>
                <a:lnTo>
                  <a:pt x="0" y="0"/>
                </a:lnTo>
                <a:lnTo>
                  <a:pt x="0" y="10287000"/>
                </a:lnTo>
                <a:close/>
              </a:path>
            </a:pathLst>
          </a:custGeom>
          <a:blipFill>
            <a:blip r:embed="rId2"/>
            <a:stretch>
              <a:fillRect l="0" t="0" r="0" b="0"/>
            </a:stretch>
          </a:blipFill>
        </p:spPr>
      </p:sp>
      <p:sp>
        <p:nvSpPr>
          <p:cNvPr name="TextBox 3" id="3"/>
          <p:cNvSpPr txBox="true"/>
          <p:nvPr/>
        </p:nvSpPr>
        <p:spPr>
          <a:xfrm rot="0">
            <a:off x="3100480" y="1873893"/>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01</a:t>
            </a:r>
          </a:p>
        </p:txBody>
      </p:sp>
      <p:sp>
        <p:nvSpPr>
          <p:cNvPr name="TextBox 4" id="4"/>
          <p:cNvSpPr txBox="true"/>
          <p:nvPr/>
        </p:nvSpPr>
        <p:spPr>
          <a:xfrm rot="0">
            <a:off x="4019730" y="1873893"/>
            <a:ext cx="5299535" cy="777240"/>
          </a:xfrm>
          <a:prstGeom prst="rect">
            <a:avLst/>
          </a:prstGeom>
        </p:spPr>
        <p:txBody>
          <a:bodyPr anchor="t" rtlCol="false" tIns="0" lIns="0" bIns="0" rIns="0">
            <a:spAutoFit/>
          </a:bodyPr>
          <a:lstStyle/>
          <a:p>
            <a:pPr algn="l">
              <a:lnSpc>
                <a:spcPts val="5670"/>
              </a:lnSpc>
            </a:pPr>
            <a:r>
              <a:rPr lang="en-US" sz="4200">
                <a:solidFill>
                  <a:srgbClr val="000000"/>
                </a:solidFill>
                <a:latin typeface="Calibri (MS)"/>
                <a:ea typeface="Calibri (MS)"/>
                <a:cs typeface="Calibri (MS)"/>
                <a:sym typeface="Calibri (MS)"/>
              </a:rPr>
              <a:t>Contexto</a:t>
            </a:r>
          </a:p>
        </p:txBody>
      </p:sp>
      <p:sp>
        <p:nvSpPr>
          <p:cNvPr name="TextBox 5" id="5"/>
          <p:cNvSpPr txBox="true"/>
          <p:nvPr/>
        </p:nvSpPr>
        <p:spPr>
          <a:xfrm rot="0">
            <a:off x="8047848" y="474177"/>
            <a:ext cx="5299535" cy="1211580"/>
          </a:xfrm>
          <a:prstGeom prst="rect">
            <a:avLst/>
          </a:prstGeom>
        </p:spPr>
        <p:txBody>
          <a:bodyPr anchor="t" rtlCol="false" tIns="0" lIns="0" bIns="0" rIns="0">
            <a:spAutoFit/>
          </a:bodyPr>
          <a:lstStyle/>
          <a:p>
            <a:pPr algn="l">
              <a:lnSpc>
                <a:spcPts val="8639"/>
              </a:lnSpc>
            </a:pPr>
            <a:r>
              <a:rPr lang="en-US" sz="6399" b="true">
                <a:solidFill>
                  <a:srgbClr val="000000"/>
                </a:solidFill>
                <a:latin typeface="Calibri (MS) Bold"/>
                <a:ea typeface="Calibri (MS) Bold"/>
                <a:cs typeface="Calibri (MS) Bold"/>
                <a:sym typeface="Calibri (MS) Bold"/>
              </a:rPr>
              <a:t>Índice</a:t>
            </a:r>
          </a:p>
        </p:txBody>
      </p:sp>
      <p:sp>
        <p:nvSpPr>
          <p:cNvPr name="TextBox 6" id="6"/>
          <p:cNvSpPr txBox="true"/>
          <p:nvPr/>
        </p:nvSpPr>
        <p:spPr>
          <a:xfrm rot="0">
            <a:off x="3100480" y="3180084"/>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03</a:t>
            </a:r>
          </a:p>
        </p:txBody>
      </p:sp>
      <p:sp>
        <p:nvSpPr>
          <p:cNvPr name="TextBox 7" id="7"/>
          <p:cNvSpPr txBox="true"/>
          <p:nvPr/>
        </p:nvSpPr>
        <p:spPr>
          <a:xfrm rot="0">
            <a:off x="4019730" y="2507619"/>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Problema</a:t>
            </a:r>
          </a:p>
        </p:txBody>
      </p:sp>
      <p:sp>
        <p:nvSpPr>
          <p:cNvPr name="TextBox 8" id="8"/>
          <p:cNvSpPr txBox="true"/>
          <p:nvPr/>
        </p:nvSpPr>
        <p:spPr>
          <a:xfrm rot="0">
            <a:off x="3100480" y="5869944"/>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07</a:t>
            </a:r>
          </a:p>
        </p:txBody>
      </p:sp>
      <p:sp>
        <p:nvSpPr>
          <p:cNvPr name="TextBox 9" id="9"/>
          <p:cNvSpPr txBox="true"/>
          <p:nvPr/>
        </p:nvSpPr>
        <p:spPr>
          <a:xfrm rot="0">
            <a:off x="3100480" y="4525014"/>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05</a:t>
            </a:r>
          </a:p>
        </p:txBody>
      </p:sp>
      <p:sp>
        <p:nvSpPr>
          <p:cNvPr name="TextBox 10" id="10"/>
          <p:cNvSpPr txBox="true"/>
          <p:nvPr/>
        </p:nvSpPr>
        <p:spPr>
          <a:xfrm rot="0">
            <a:off x="4019730" y="5197479"/>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Modelo de datos</a:t>
            </a:r>
          </a:p>
        </p:txBody>
      </p:sp>
      <p:sp>
        <p:nvSpPr>
          <p:cNvPr name="TextBox 11" id="11"/>
          <p:cNvSpPr txBox="true"/>
          <p:nvPr/>
        </p:nvSpPr>
        <p:spPr>
          <a:xfrm rot="0">
            <a:off x="3100480" y="5197479"/>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06</a:t>
            </a:r>
          </a:p>
        </p:txBody>
      </p:sp>
      <p:sp>
        <p:nvSpPr>
          <p:cNvPr name="TextBox 12" id="12"/>
          <p:cNvSpPr txBox="true"/>
          <p:nvPr/>
        </p:nvSpPr>
        <p:spPr>
          <a:xfrm rot="0">
            <a:off x="11259180" y="1873254"/>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Presupuesto</a:t>
            </a:r>
          </a:p>
        </p:txBody>
      </p:sp>
      <p:sp>
        <p:nvSpPr>
          <p:cNvPr name="TextBox 13" id="13"/>
          <p:cNvSpPr txBox="true"/>
          <p:nvPr/>
        </p:nvSpPr>
        <p:spPr>
          <a:xfrm rot="0">
            <a:off x="3100480" y="3852549"/>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04</a:t>
            </a:r>
          </a:p>
        </p:txBody>
      </p:sp>
      <p:sp>
        <p:nvSpPr>
          <p:cNvPr name="TextBox 14" id="14"/>
          <p:cNvSpPr txBox="true"/>
          <p:nvPr/>
        </p:nvSpPr>
        <p:spPr>
          <a:xfrm rot="0">
            <a:off x="10440082" y="3890649"/>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14</a:t>
            </a:r>
          </a:p>
        </p:txBody>
      </p:sp>
      <p:sp>
        <p:nvSpPr>
          <p:cNvPr name="TextBox 15" id="15"/>
          <p:cNvSpPr txBox="true"/>
          <p:nvPr/>
        </p:nvSpPr>
        <p:spPr>
          <a:xfrm rot="0">
            <a:off x="4019730" y="3852549"/>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Solución</a:t>
            </a:r>
          </a:p>
        </p:txBody>
      </p:sp>
      <p:sp>
        <p:nvSpPr>
          <p:cNvPr name="TextBox 16" id="16"/>
          <p:cNvSpPr txBox="true"/>
          <p:nvPr/>
        </p:nvSpPr>
        <p:spPr>
          <a:xfrm rot="0">
            <a:off x="4019730" y="4525014"/>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Arquitectura</a:t>
            </a:r>
          </a:p>
        </p:txBody>
      </p:sp>
      <p:sp>
        <p:nvSpPr>
          <p:cNvPr name="TextBox 17" id="17"/>
          <p:cNvSpPr txBox="true"/>
          <p:nvPr/>
        </p:nvSpPr>
        <p:spPr>
          <a:xfrm rot="0">
            <a:off x="3100480" y="6542409"/>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08</a:t>
            </a:r>
          </a:p>
        </p:txBody>
      </p:sp>
      <p:sp>
        <p:nvSpPr>
          <p:cNvPr name="TextBox 18" id="18"/>
          <p:cNvSpPr txBox="true"/>
          <p:nvPr/>
        </p:nvSpPr>
        <p:spPr>
          <a:xfrm rot="0">
            <a:off x="4019730" y="5831844"/>
            <a:ext cx="5299535" cy="777240"/>
          </a:xfrm>
          <a:prstGeom prst="rect">
            <a:avLst/>
          </a:prstGeom>
        </p:spPr>
        <p:txBody>
          <a:bodyPr anchor="t" rtlCol="false" tIns="0" lIns="0" bIns="0" rIns="0">
            <a:spAutoFit/>
          </a:bodyPr>
          <a:lstStyle/>
          <a:p>
            <a:pPr algn="l">
              <a:lnSpc>
                <a:spcPts val="5670"/>
              </a:lnSpc>
            </a:pPr>
            <a:r>
              <a:rPr lang="en-US" sz="4200">
                <a:solidFill>
                  <a:srgbClr val="000000"/>
                </a:solidFill>
                <a:latin typeface="Calibri (MS)"/>
                <a:ea typeface="Calibri (MS)"/>
                <a:cs typeface="Calibri (MS)"/>
                <a:sym typeface="Calibri (MS)"/>
              </a:rPr>
              <a:t>Metodología</a:t>
            </a:r>
          </a:p>
        </p:txBody>
      </p:sp>
      <p:sp>
        <p:nvSpPr>
          <p:cNvPr name="TextBox 19" id="19"/>
          <p:cNvSpPr txBox="true"/>
          <p:nvPr/>
        </p:nvSpPr>
        <p:spPr>
          <a:xfrm rot="0">
            <a:off x="3100480" y="7214874"/>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09</a:t>
            </a:r>
          </a:p>
        </p:txBody>
      </p:sp>
      <p:sp>
        <p:nvSpPr>
          <p:cNvPr name="TextBox 20" id="20"/>
          <p:cNvSpPr txBox="true"/>
          <p:nvPr/>
        </p:nvSpPr>
        <p:spPr>
          <a:xfrm rot="0">
            <a:off x="4019730" y="6542409"/>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Roles</a:t>
            </a:r>
          </a:p>
        </p:txBody>
      </p:sp>
      <p:sp>
        <p:nvSpPr>
          <p:cNvPr name="TextBox 21" id="21"/>
          <p:cNvSpPr txBox="true"/>
          <p:nvPr/>
        </p:nvSpPr>
        <p:spPr>
          <a:xfrm rot="0">
            <a:off x="3100480" y="7887339"/>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10</a:t>
            </a:r>
          </a:p>
        </p:txBody>
      </p:sp>
      <p:sp>
        <p:nvSpPr>
          <p:cNvPr name="TextBox 22" id="22"/>
          <p:cNvSpPr txBox="true"/>
          <p:nvPr/>
        </p:nvSpPr>
        <p:spPr>
          <a:xfrm rot="0">
            <a:off x="4019730" y="7214874"/>
            <a:ext cx="3611260"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Sprints</a:t>
            </a:r>
          </a:p>
        </p:txBody>
      </p:sp>
      <p:sp>
        <p:nvSpPr>
          <p:cNvPr name="TextBox 23" id="23"/>
          <p:cNvSpPr txBox="true"/>
          <p:nvPr/>
        </p:nvSpPr>
        <p:spPr>
          <a:xfrm rot="0">
            <a:off x="10440082" y="1873893"/>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11</a:t>
            </a:r>
          </a:p>
        </p:txBody>
      </p:sp>
      <p:sp>
        <p:nvSpPr>
          <p:cNvPr name="TextBox 24" id="24"/>
          <p:cNvSpPr txBox="true"/>
          <p:nvPr/>
        </p:nvSpPr>
        <p:spPr>
          <a:xfrm rot="0">
            <a:off x="4019730" y="7887339"/>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Evidencias</a:t>
            </a:r>
          </a:p>
        </p:txBody>
      </p:sp>
      <p:sp>
        <p:nvSpPr>
          <p:cNvPr name="TextBox 25" id="25"/>
          <p:cNvSpPr txBox="true"/>
          <p:nvPr/>
        </p:nvSpPr>
        <p:spPr>
          <a:xfrm rot="0">
            <a:off x="10440082" y="2545719"/>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12</a:t>
            </a:r>
          </a:p>
        </p:txBody>
      </p:sp>
      <p:sp>
        <p:nvSpPr>
          <p:cNvPr name="TextBox 26" id="26"/>
          <p:cNvSpPr txBox="true"/>
          <p:nvPr/>
        </p:nvSpPr>
        <p:spPr>
          <a:xfrm rot="0">
            <a:off x="11259180" y="2472651"/>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Carta Gantt</a:t>
            </a:r>
          </a:p>
        </p:txBody>
      </p:sp>
      <p:sp>
        <p:nvSpPr>
          <p:cNvPr name="TextBox 27" id="27"/>
          <p:cNvSpPr txBox="true"/>
          <p:nvPr/>
        </p:nvSpPr>
        <p:spPr>
          <a:xfrm rot="0">
            <a:off x="10440082" y="3218184"/>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13</a:t>
            </a:r>
          </a:p>
        </p:txBody>
      </p:sp>
      <p:sp>
        <p:nvSpPr>
          <p:cNvPr name="TextBox 28" id="28"/>
          <p:cNvSpPr txBox="true"/>
          <p:nvPr/>
        </p:nvSpPr>
        <p:spPr>
          <a:xfrm rot="0">
            <a:off x="11259180" y="3180084"/>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Product backlog</a:t>
            </a:r>
          </a:p>
        </p:txBody>
      </p:sp>
      <p:sp>
        <p:nvSpPr>
          <p:cNvPr name="TextBox 29" id="29"/>
          <p:cNvSpPr txBox="true"/>
          <p:nvPr/>
        </p:nvSpPr>
        <p:spPr>
          <a:xfrm rot="0">
            <a:off x="3100480" y="2508258"/>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02</a:t>
            </a:r>
          </a:p>
        </p:txBody>
      </p:sp>
      <p:sp>
        <p:nvSpPr>
          <p:cNvPr name="TextBox 30" id="30"/>
          <p:cNvSpPr txBox="true"/>
          <p:nvPr/>
        </p:nvSpPr>
        <p:spPr>
          <a:xfrm rot="0">
            <a:off x="4019730" y="3122934"/>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Necesidad</a:t>
            </a:r>
          </a:p>
        </p:txBody>
      </p:sp>
      <p:sp>
        <p:nvSpPr>
          <p:cNvPr name="TextBox 31" id="31"/>
          <p:cNvSpPr txBox="true"/>
          <p:nvPr/>
        </p:nvSpPr>
        <p:spPr>
          <a:xfrm rot="0">
            <a:off x="10440082" y="4525014"/>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15</a:t>
            </a:r>
          </a:p>
        </p:txBody>
      </p:sp>
      <p:sp>
        <p:nvSpPr>
          <p:cNvPr name="TextBox 32" id="32"/>
          <p:cNvSpPr txBox="true"/>
          <p:nvPr/>
        </p:nvSpPr>
        <p:spPr>
          <a:xfrm rot="0">
            <a:off x="11259180" y="4490724"/>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kanban</a:t>
            </a:r>
          </a:p>
        </p:txBody>
      </p:sp>
      <p:sp>
        <p:nvSpPr>
          <p:cNvPr name="TextBox 33" id="33"/>
          <p:cNvSpPr txBox="true"/>
          <p:nvPr/>
        </p:nvSpPr>
        <p:spPr>
          <a:xfrm rot="0">
            <a:off x="11259180" y="5125089"/>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Impediment backlog</a:t>
            </a:r>
          </a:p>
        </p:txBody>
      </p:sp>
      <p:sp>
        <p:nvSpPr>
          <p:cNvPr name="TextBox 34" id="34"/>
          <p:cNvSpPr txBox="true"/>
          <p:nvPr/>
        </p:nvSpPr>
        <p:spPr>
          <a:xfrm rot="0">
            <a:off x="10440082" y="5197479"/>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16</a:t>
            </a:r>
          </a:p>
        </p:txBody>
      </p:sp>
      <p:sp>
        <p:nvSpPr>
          <p:cNvPr name="TextBox 35" id="35"/>
          <p:cNvSpPr txBox="true"/>
          <p:nvPr/>
        </p:nvSpPr>
        <p:spPr>
          <a:xfrm rot="0">
            <a:off x="10440082" y="5831844"/>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17</a:t>
            </a:r>
          </a:p>
        </p:txBody>
      </p:sp>
      <p:sp>
        <p:nvSpPr>
          <p:cNvPr name="TextBox 36" id="36"/>
          <p:cNvSpPr txBox="true"/>
          <p:nvPr/>
        </p:nvSpPr>
        <p:spPr>
          <a:xfrm rot="0">
            <a:off x="11359332" y="5797554"/>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Incremento</a:t>
            </a:r>
          </a:p>
        </p:txBody>
      </p:sp>
      <p:sp>
        <p:nvSpPr>
          <p:cNvPr name="TextBox 37" id="37"/>
          <p:cNvSpPr txBox="true"/>
          <p:nvPr/>
        </p:nvSpPr>
        <p:spPr>
          <a:xfrm rot="0">
            <a:off x="11259180" y="6466209"/>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Conclusiones</a:t>
            </a:r>
          </a:p>
        </p:txBody>
      </p:sp>
      <p:sp>
        <p:nvSpPr>
          <p:cNvPr name="TextBox 38" id="38"/>
          <p:cNvSpPr txBox="true"/>
          <p:nvPr/>
        </p:nvSpPr>
        <p:spPr>
          <a:xfrm rot="0">
            <a:off x="10440082" y="6504309"/>
            <a:ext cx="919250" cy="777240"/>
          </a:xfrm>
          <a:prstGeom prst="rect">
            <a:avLst/>
          </a:prstGeom>
        </p:spPr>
        <p:txBody>
          <a:bodyPr anchor="t" rtlCol="false" tIns="0" lIns="0" bIns="0" rIns="0">
            <a:spAutoFit/>
          </a:bodyPr>
          <a:lstStyle/>
          <a:p>
            <a:pPr algn="l">
              <a:lnSpc>
                <a:spcPts val="5670"/>
              </a:lnSpc>
            </a:pPr>
            <a:r>
              <a:rPr lang="en-US" sz="4200" b="true">
                <a:solidFill>
                  <a:srgbClr val="02B1EE"/>
                </a:solidFill>
                <a:latin typeface="Calibri (MS) Bold"/>
                <a:ea typeface="Calibri (MS) Bold"/>
                <a:cs typeface="Calibri (MS) Bold"/>
                <a:sym typeface="Calibri (MS) Bold"/>
              </a:rPr>
              <a:t>18</a:t>
            </a:r>
          </a:p>
        </p:txBody>
      </p:sp>
      <p:sp>
        <p:nvSpPr>
          <p:cNvPr name="TextBox 39" id="39"/>
          <p:cNvSpPr txBox="true"/>
          <p:nvPr/>
        </p:nvSpPr>
        <p:spPr>
          <a:xfrm rot="0">
            <a:off x="11259180" y="3818259"/>
            <a:ext cx="5299535" cy="777240"/>
          </a:xfrm>
          <a:prstGeom prst="rect">
            <a:avLst/>
          </a:prstGeom>
        </p:spPr>
        <p:txBody>
          <a:bodyPr anchor="t" rtlCol="false" tIns="0" lIns="0" bIns="0" rIns="0">
            <a:spAutoFit/>
          </a:bodyPr>
          <a:lstStyle/>
          <a:p>
            <a:pPr algn="l" marL="0" indent="0" lvl="0">
              <a:lnSpc>
                <a:spcPts val="5670"/>
              </a:lnSpc>
              <a:spcBef>
                <a:spcPct val="0"/>
              </a:spcBef>
            </a:pPr>
            <a:r>
              <a:rPr lang="en-US" sz="4200">
                <a:solidFill>
                  <a:srgbClr val="000000"/>
                </a:solidFill>
                <a:latin typeface="Calibri (MS)"/>
                <a:ea typeface="Calibri (MS)"/>
                <a:cs typeface="Calibri (MS)"/>
                <a:sym typeface="Calibri (MS)"/>
              </a:rPr>
              <a:t>Sprint backlog</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74932" y="0"/>
            <a:ext cx="4719161" cy="10287000"/>
          </a:xfrm>
          <a:custGeom>
            <a:avLst/>
            <a:gdLst/>
            <a:ahLst/>
            <a:cxnLst/>
            <a:rect r="r" b="b" t="t" l="l"/>
            <a:pathLst>
              <a:path h="10287000" w="4719161">
                <a:moveTo>
                  <a:pt x="0" y="0"/>
                </a:moveTo>
                <a:lnTo>
                  <a:pt x="4719161" y="0"/>
                </a:lnTo>
                <a:lnTo>
                  <a:pt x="4719161"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3476902" y="1636983"/>
            <a:ext cx="11334197" cy="7013034"/>
          </a:xfrm>
          <a:custGeom>
            <a:avLst/>
            <a:gdLst/>
            <a:ahLst/>
            <a:cxnLst/>
            <a:rect r="r" b="b" t="t" l="l"/>
            <a:pathLst>
              <a:path h="7013034" w="11334197">
                <a:moveTo>
                  <a:pt x="0" y="0"/>
                </a:moveTo>
                <a:lnTo>
                  <a:pt x="11334196" y="0"/>
                </a:lnTo>
                <a:lnTo>
                  <a:pt x="11334196" y="7013034"/>
                </a:lnTo>
                <a:lnTo>
                  <a:pt x="0" y="7013034"/>
                </a:lnTo>
                <a:lnTo>
                  <a:pt x="0" y="0"/>
                </a:lnTo>
                <a:close/>
              </a:path>
            </a:pathLst>
          </a:custGeom>
          <a:blipFill>
            <a:blip r:embed="rId3"/>
            <a:stretch>
              <a:fillRect l="0" t="0" r="0" b="0"/>
            </a:stretch>
          </a:blipFill>
        </p:spPr>
      </p:sp>
      <p:sp>
        <p:nvSpPr>
          <p:cNvPr name="TextBox 4" id="4"/>
          <p:cNvSpPr txBox="true"/>
          <p:nvPr/>
        </p:nvSpPr>
        <p:spPr>
          <a:xfrm rot="0">
            <a:off x="7541493" y="778193"/>
            <a:ext cx="3205014" cy="453390"/>
          </a:xfrm>
          <a:prstGeom prst="rect">
            <a:avLst/>
          </a:prstGeom>
        </p:spPr>
        <p:txBody>
          <a:bodyPr anchor="t" rtlCol="false" tIns="0" lIns="0" bIns="0" rIns="0">
            <a:spAutoFit/>
          </a:bodyPr>
          <a:lstStyle/>
          <a:p>
            <a:pPr algn="ctr">
              <a:lnSpc>
                <a:spcPts val="3645"/>
              </a:lnSpc>
              <a:spcBef>
                <a:spcPct val="0"/>
              </a:spcBef>
            </a:pPr>
            <a:r>
              <a:rPr lang="en-US" b="true" sz="2700">
                <a:solidFill>
                  <a:srgbClr val="000000"/>
                </a:solidFill>
                <a:latin typeface="Canva Sans Bold"/>
                <a:ea typeface="Canva Sans Bold"/>
                <a:cs typeface="Canva Sans Bold"/>
                <a:sym typeface="Canva Sans Bold"/>
              </a:rPr>
              <a:t>TABLERO KANBAN </a:t>
            </a:r>
          </a:p>
        </p:txBody>
      </p:sp>
      <p:sp>
        <p:nvSpPr>
          <p:cNvPr name="TextBox 5" id="5"/>
          <p:cNvSpPr txBox="true"/>
          <p:nvPr/>
        </p:nvSpPr>
        <p:spPr>
          <a:xfrm rot="0">
            <a:off x="227711" y="106317"/>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18</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05018" y="510315"/>
            <a:ext cx="14021832" cy="8991500"/>
          </a:xfrm>
          <a:custGeom>
            <a:avLst/>
            <a:gdLst/>
            <a:ahLst/>
            <a:cxnLst/>
            <a:rect r="r" b="b" t="t" l="l"/>
            <a:pathLst>
              <a:path h="8991500" w="14021832">
                <a:moveTo>
                  <a:pt x="0" y="0"/>
                </a:moveTo>
                <a:lnTo>
                  <a:pt x="14021833" y="0"/>
                </a:lnTo>
                <a:lnTo>
                  <a:pt x="14021833" y="8991500"/>
                </a:lnTo>
                <a:lnTo>
                  <a:pt x="0" y="8991500"/>
                </a:lnTo>
                <a:lnTo>
                  <a:pt x="0" y="0"/>
                </a:lnTo>
                <a:close/>
              </a:path>
            </a:pathLst>
          </a:custGeom>
          <a:blipFill>
            <a:blip r:embed="rId2"/>
            <a:stretch>
              <a:fillRect l="0" t="0" r="0" b="0"/>
            </a:stretch>
          </a:blipFill>
        </p:spPr>
      </p:sp>
      <p:sp>
        <p:nvSpPr>
          <p:cNvPr name="Freeform 3" id="3"/>
          <p:cNvSpPr/>
          <p:nvPr/>
        </p:nvSpPr>
        <p:spPr>
          <a:xfrm flipH="false" flipV="false" rot="0">
            <a:off x="3805018" y="9711471"/>
            <a:ext cx="14388234" cy="575529"/>
          </a:xfrm>
          <a:custGeom>
            <a:avLst/>
            <a:gdLst/>
            <a:ahLst/>
            <a:cxnLst/>
            <a:rect r="r" b="b" t="t" l="l"/>
            <a:pathLst>
              <a:path h="575529" w="14388234">
                <a:moveTo>
                  <a:pt x="0" y="0"/>
                </a:moveTo>
                <a:lnTo>
                  <a:pt x="14388234" y="0"/>
                </a:lnTo>
                <a:lnTo>
                  <a:pt x="14388234" y="575529"/>
                </a:lnTo>
                <a:lnTo>
                  <a:pt x="0" y="575529"/>
                </a:lnTo>
                <a:lnTo>
                  <a:pt x="0" y="0"/>
                </a:lnTo>
                <a:close/>
              </a:path>
            </a:pathLst>
          </a:custGeom>
          <a:blipFill>
            <a:blip r:embed="rId3"/>
            <a:stretch>
              <a:fillRect l="0" t="0" r="0" b="0"/>
            </a:stretch>
          </a:blipFill>
        </p:spPr>
      </p:sp>
      <p:sp>
        <p:nvSpPr>
          <p:cNvPr name="TextBox 4" id="4"/>
          <p:cNvSpPr txBox="true"/>
          <p:nvPr/>
        </p:nvSpPr>
        <p:spPr>
          <a:xfrm rot="0">
            <a:off x="13793877" y="6281"/>
            <a:ext cx="3287911" cy="453390"/>
          </a:xfrm>
          <a:prstGeom prst="rect">
            <a:avLst/>
          </a:prstGeom>
        </p:spPr>
        <p:txBody>
          <a:bodyPr anchor="t" rtlCol="false" tIns="0" lIns="0" bIns="0" rIns="0">
            <a:spAutoFit/>
          </a:bodyPr>
          <a:lstStyle/>
          <a:p>
            <a:pPr algn="ctr" marL="582930" indent="-291465" lvl="1">
              <a:lnSpc>
                <a:spcPts val="3645"/>
              </a:lnSpc>
              <a:buFont typeface="Arial"/>
              <a:buChar char="•"/>
            </a:pPr>
            <a:r>
              <a:rPr lang="en-US" b="true" sz="2700">
                <a:solidFill>
                  <a:srgbClr val="000000"/>
                </a:solidFill>
                <a:latin typeface="Canva Sans Bold"/>
                <a:ea typeface="Canva Sans Bold"/>
                <a:cs typeface="Canva Sans Bold"/>
                <a:sym typeface="Canva Sans Bold"/>
              </a:rPr>
              <a:t>IMPEDIMENTOS</a:t>
            </a:r>
          </a:p>
        </p:txBody>
      </p:sp>
      <p:sp>
        <p:nvSpPr>
          <p:cNvPr name="TextBox 5" id="5"/>
          <p:cNvSpPr txBox="true"/>
          <p:nvPr/>
        </p:nvSpPr>
        <p:spPr>
          <a:xfrm rot="0">
            <a:off x="114619" y="4383793"/>
            <a:ext cx="3578204" cy="910590"/>
          </a:xfrm>
          <a:prstGeom prst="rect">
            <a:avLst/>
          </a:prstGeom>
        </p:spPr>
        <p:txBody>
          <a:bodyPr anchor="t" rtlCol="false" tIns="0" lIns="0" bIns="0" rIns="0">
            <a:spAutoFit/>
          </a:bodyPr>
          <a:lstStyle/>
          <a:p>
            <a:pPr algn="l">
              <a:lnSpc>
                <a:spcPts val="3645"/>
              </a:lnSpc>
            </a:pPr>
            <a:r>
              <a:rPr lang="en-US" b="true" sz="2700">
                <a:solidFill>
                  <a:srgbClr val="000000"/>
                </a:solidFill>
                <a:latin typeface="Canva Sans Bold"/>
                <a:ea typeface="Canva Sans Bold"/>
                <a:cs typeface="Canva Sans Bold"/>
                <a:sym typeface="Canva Sans Bold"/>
              </a:rPr>
              <a:t>REGISTRO DE DAILY MEETINGS: </a:t>
            </a:r>
          </a:p>
        </p:txBody>
      </p:sp>
      <p:sp>
        <p:nvSpPr>
          <p:cNvPr name="TextBox 6" id="6"/>
          <p:cNvSpPr txBox="true"/>
          <p:nvPr/>
        </p:nvSpPr>
        <p:spPr>
          <a:xfrm rot="0">
            <a:off x="114619" y="68001"/>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19</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429202" y="661798"/>
            <a:ext cx="12105041" cy="1392080"/>
          </a:xfrm>
          <a:custGeom>
            <a:avLst/>
            <a:gdLst/>
            <a:ahLst/>
            <a:cxnLst/>
            <a:rect r="r" b="b" t="t" l="l"/>
            <a:pathLst>
              <a:path h="1392080" w="12105041">
                <a:moveTo>
                  <a:pt x="0" y="0"/>
                </a:moveTo>
                <a:lnTo>
                  <a:pt x="12105041" y="0"/>
                </a:lnTo>
                <a:lnTo>
                  <a:pt x="12105041" y="1392080"/>
                </a:lnTo>
                <a:lnTo>
                  <a:pt x="0" y="1392080"/>
                </a:lnTo>
                <a:lnTo>
                  <a:pt x="0" y="0"/>
                </a:lnTo>
                <a:close/>
              </a:path>
            </a:pathLst>
          </a:custGeom>
          <a:blipFill>
            <a:blip r:embed="rId2"/>
            <a:stretch>
              <a:fillRect l="0" t="0" r="0" b="0"/>
            </a:stretch>
          </a:blipFill>
        </p:spPr>
      </p:sp>
      <p:sp>
        <p:nvSpPr>
          <p:cNvPr name="Freeform 3" id="3"/>
          <p:cNvSpPr/>
          <p:nvPr/>
        </p:nvSpPr>
        <p:spPr>
          <a:xfrm flipH="false" flipV="false" rot="0">
            <a:off x="3378796" y="2362509"/>
            <a:ext cx="12155447" cy="501412"/>
          </a:xfrm>
          <a:custGeom>
            <a:avLst/>
            <a:gdLst/>
            <a:ahLst/>
            <a:cxnLst/>
            <a:rect r="r" b="b" t="t" l="l"/>
            <a:pathLst>
              <a:path h="501412" w="12155447">
                <a:moveTo>
                  <a:pt x="0" y="0"/>
                </a:moveTo>
                <a:lnTo>
                  <a:pt x="12155447" y="0"/>
                </a:lnTo>
                <a:lnTo>
                  <a:pt x="12155447" y="501412"/>
                </a:lnTo>
                <a:lnTo>
                  <a:pt x="0" y="501412"/>
                </a:lnTo>
                <a:lnTo>
                  <a:pt x="0" y="0"/>
                </a:lnTo>
                <a:close/>
              </a:path>
            </a:pathLst>
          </a:custGeom>
          <a:blipFill>
            <a:blip r:embed="rId3"/>
            <a:stretch>
              <a:fillRect l="0" t="0" r="0" b="0"/>
            </a:stretch>
          </a:blipFill>
        </p:spPr>
      </p:sp>
      <p:sp>
        <p:nvSpPr>
          <p:cNvPr name="Freeform 4" id="4"/>
          <p:cNvSpPr/>
          <p:nvPr/>
        </p:nvSpPr>
        <p:spPr>
          <a:xfrm flipH="false" flipV="false" rot="0">
            <a:off x="3429202" y="3822820"/>
            <a:ext cx="12155447" cy="2233563"/>
          </a:xfrm>
          <a:custGeom>
            <a:avLst/>
            <a:gdLst/>
            <a:ahLst/>
            <a:cxnLst/>
            <a:rect r="r" b="b" t="t" l="l"/>
            <a:pathLst>
              <a:path h="2233563" w="12155447">
                <a:moveTo>
                  <a:pt x="0" y="0"/>
                </a:moveTo>
                <a:lnTo>
                  <a:pt x="12155447" y="0"/>
                </a:lnTo>
                <a:lnTo>
                  <a:pt x="12155447" y="2233564"/>
                </a:lnTo>
                <a:lnTo>
                  <a:pt x="0" y="2233564"/>
                </a:lnTo>
                <a:lnTo>
                  <a:pt x="0" y="0"/>
                </a:lnTo>
                <a:close/>
              </a:path>
            </a:pathLst>
          </a:custGeom>
          <a:blipFill>
            <a:blip r:embed="rId4"/>
            <a:stretch>
              <a:fillRect l="0" t="0" r="0" b="0"/>
            </a:stretch>
          </a:blipFill>
        </p:spPr>
      </p:sp>
      <p:sp>
        <p:nvSpPr>
          <p:cNvPr name="Freeform 5" id="5"/>
          <p:cNvSpPr/>
          <p:nvPr/>
        </p:nvSpPr>
        <p:spPr>
          <a:xfrm flipH="false" flipV="false" rot="0">
            <a:off x="3429202" y="6390063"/>
            <a:ext cx="12155447" cy="486218"/>
          </a:xfrm>
          <a:custGeom>
            <a:avLst/>
            <a:gdLst/>
            <a:ahLst/>
            <a:cxnLst/>
            <a:rect r="r" b="b" t="t" l="l"/>
            <a:pathLst>
              <a:path h="486218" w="12155447">
                <a:moveTo>
                  <a:pt x="0" y="0"/>
                </a:moveTo>
                <a:lnTo>
                  <a:pt x="12155447" y="0"/>
                </a:lnTo>
                <a:lnTo>
                  <a:pt x="12155447" y="486218"/>
                </a:lnTo>
                <a:lnTo>
                  <a:pt x="0" y="486218"/>
                </a:lnTo>
                <a:lnTo>
                  <a:pt x="0" y="0"/>
                </a:lnTo>
                <a:close/>
              </a:path>
            </a:pathLst>
          </a:custGeom>
          <a:blipFill>
            <a:blip r:embed="rId5"/>
            <a:stretch>
              <a:fillRect l="0" t="0" r="0" b="0"/>
            </a:stretch>
          </a:blipFill>
        </p:spPr>
      </p:sp>
      <p:sp>
        <p:nvSpPr>
          <p:cNvPr name="Freeform 6" id="6"/>
          <p:cNvSpPr/>
          <p:nvPr/>
        </p:nvSpPr>
        <p:spPr>
          <a:xfrm flipH="false" flipV="false" rot="0">
            <a:off x="3378796" y="7733250"/>
            <a:ext cx="12155447" cy="1732151"/>
          </a:xfrm>
          <a:custGeom>
            <a:avLst/>
            <a:gdLst/>
            <a:ahLst/>
            <a:cxnLst/>
            <a:rect r="r" b="b" t="t" l="l"/>
            <a:pathLst>
              <a:path h="1732151" w="12155447">
                <a:moveTo>
                  <a:pt x="0" y="0"/>
                </a:moveTo>
                <a:lnTo>
                  <a:pt x="12155447" y="0"/>
                </a:lnTo>
                <a:lnTo>
                  <a:pt x="12155447" y="1732152"/>
                </a:lnTo>
                <a:lnTo>
                  <a:pt x="0" y="1732152"/>
                </a:lnTo>
                <a:lnTo>
                  <a:pt x="0" y="0"/>
                </a:lnTo>
                <a:close/>
              </a:path>
            </a:pathLst>
          </a:custGeom>
          <a:blipFill>
            <a:blip r:embed="rId6"/>
            <a:stretch>
              <a:fillRect l="0" t="0" r="0" b="0"/>
            </a:stretch>
          </a:blipFill>
        </p:spPr>
      </p:sp>
      <p:sp>
        <p:nvSpPr>
          <p:cNvPr name="Freeform 7" id="7"/>
          <p:cNvSpPr/>
          <p:nvPr/>
        </p:nvSpPr>
        <p:spPr>
          <a:xfrm flipH="false" flipV="false" rot="0">
            <a:off x="3429202" y="9645973"/>
            <a:ext cx="12155447" cy="501412"/>
          </a:xfrm>
          <a:custGeom>
            <a:avLst/>
            <a:gdLst/>
            <a:ahLst/>
            <a:cxnLst/>
            <a:rect r="r" b="b" t="t" l="l"/>
            <a:pathLst>
              <a:path h="501412" w="12155447">
                <a:moveTo>
                  <a:pt x="0" y="0"/>
                </a:moveTo>
                <a:lnTo>
                  <a:pt x="12155447" y="0"/>
                </a:lnTo>
                <a:lnTo>
                  <a:pt x="12155447" y="501413"/>
                </a:lnTo>
                <a:lnTo>
                  <a:pt x="0" y="501413"/>
                </a:lnTo>
                <a:lnTo>
                  <a:pt x="0" y="0"/>
                </a:lnTo>
                <a:close/>
              </a:path>
            </a:pathLst>
          </a:custGeom>
          <a:blipFill>
            <a:blip r:embed="rId7"/>
            <a:stretch>
              <a:fillRect l="0" t="0" r="0" b="0"/>
            </a:stretch>
          </a:blipFill>
        </p:spPr>
      </p:sp>
      <p:sp>
        <p:nvSpPr>
          <p:cNvPr name="TextBox 8" id="8"/>
          <p:cNvSpPr txBox="true"/>
          <p:nvPr/>
        </p:nvSpPr>
        <p:spPr>
          <a:xfrm rot="0">
            <a:off x="7575674" y="3084560"/>
            <a:ext cx="4104084" cy="453390"/>
          </a:xfrm>
          <a:prstGeom prst="rect">
            <a:avLst/>
          </a:prstGeom>
        </p:spPr>
        <p:txBody>
          <a:bodyPr anchor="t" rtlCol="false" tIns="0" lIns="0" bIns="0" rIns="0">
            <a:spAutoFit/>
          </a:bodyPr>
          <a:lstStyle/>
          <a:p>
            <a:pPr algn="ctr">
              <a:lnSpc>
                <a:spcPts val="3645"/>
              </a:lnSpc>
              <a:spcBef>
                <a:spcPct val="0"/>
              </a:spcBef>
            </a:pPr>
            <a:r>
              <a:rPr lang="en-US" b="true" sz="2700">
                <a:solidFill>
                  <a:srgbClr val="000000"/>
                </a:solidFill>
                <a:latin typeface="Canva Sans Bold"/>
                <a:ea typeface="Canva Sans Bold"/>
                <a:cs typeface="Canva Sans Bold"/>
                <a:sym typeface="Canva Sans Bold"/>
              </a:rPr>
              <a:t>SPRINT RETROSPECTIVE</a:t>
            </a:r>
          </a:p>
        </p:txBody>
      </p:sp>
      <p:sp>
        <p:nvSpPr>
          <p:cNvPr name="TextBox 9" id="9"/>
          <p:cNvSpPr txBox="true"/>
          <p:nvPr/>
        </p:nvSpPr>
        <p:spPr>
          <a:xfrm rot="0">
            <a:off x="8191681" y="91989"/>
            <a:ext cx="3162300" cy="453390"/>
          </a:xfrm>
          <a:prstGeom prst="rect">
            <a:avLst/>
          </a:prstGeom>
        </p:spPr>
        <p:txBody>
          <a:bodyPr anchor="t" rtlCol="false" tIns="0" lIns="0" bIns="0" rIns="0">
            <a:spAutoFit/>
          </a:bodyPr>
          <a:lstStyle/>
          <a:p>
            <a:pPr algn="ctr">
              <a:lnSpc>
                <a:spcPts val="3645"/>
              </a:lnSpc>
              <a:spcBef>
                <a:spcPct val="0"/>
              </a:spcBef>
            </a:pPr>
            <a:r>
              <a:rPr lang="en-US" b="true" sz="2700">
                <a:solidFill>
                  <a:srgbClr val="000000"/>
                </a:solidFill>
                <a:latin typeface="Canva Sans Bold"/>
                <a:ea typeface="Canva Sans Bold"/>
                <a:cs typeface="Canva Sans Bold"/>
                <a:sym typeface="Canva Sans Bold"/>
              </a:rPr>
              <a:t>SPRINT PLANNING</a:t>
            </a:r>
          </a:p>
        </p:txBody>
      </p:sp>
      <p:sp>
        <p:nvSpPr>
          <p:cNvPr name="TextBox 10" id="10"/>
          <p:cNvSpPr txBox="true"/>
          <p:nvPr/>
        </p:nvSpPr>
        <p:spPr>
          <a:xfrm rot="0">
            <a:off x="8616220" y="7099289"/>
            <a:ext cx="2642146" cy="453390"/>
          </a:xfrm>
          <a:prstGeom prst="rect">
            <a:avLst/>
          </a:prstGeom>
        </p:spPr>
        <p:txBody>
          <a:bodyPr anchor="t" rtlCol="false" tIns="0" lIns="0" bIns="0" rIns="0">
            <a:spAutoFit/>
          </a:bodyPr>
          <a:lstStyle/>
          <a:p>
            <a:pPr algn="ctr">
              <a:lnSpc>
                <a:spcPts val="3645"/>
              </a:lnSpc>
              <a:spcBef>
                <a:spcPct val="0"/>
              </a:spcBef>
            </a:pPr>
            <a:r>
              <a:rPr lang="en-US" b="true" sz="2700">
                <a:solidFill>
                  <a:srgbClr val="000000"/>
                </a:solidFill>
                <a:latin typeface="Canva Sans Bold"/>
                <a:ea typeface="Canva Sans Bold"/>
                <a:cs typeface="Canva Sans Bold"/>
                <a:sym typeface="Canva Sans Bold"/>
              </a:rPr>
              <a:t>SPRINT REVIEW</a:t>
            </a:r>
          </a:p>
        </p:txBody>
      </p:sp>
      <p:sp>
        <p:nvSpPr>
          <p:cNvPr name="TextBox 11" id="11"/>
          <p:cNvSpPr txBox="true"/>
          <p:nvPr/>
        </p:nvSpPr>
        <p:spPr>
          <a:xfrm rot="0">
            <a:off x="227711" y="91989"/>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20</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42399" y="37373"/>
            <a:ext cx="4695055" cy="1089106"/>
          </a:xfrm>
          <a:prstGeom prst="rect">
            <a:avLst/>
          </a:prstGeom>
        </p:spPr>
        <p:txBody>
          <a:bodyPr anchor="t" rtlCol="false" tIns="0" lIns="0" bIns="0" rIns="0">
            <a:spAutoFit/>
          </a:bodyPr>
          <a:lstStyle/>
          <a:p>
            <a:pPr algn="ctr">
              <a:lnSpc>
                <a:spcPts val="8878"/>
              </a:lnSpc>
            </a:pPr>
            <a:r>
              <a:rPr lang="en-US" sz="6341" b="true">
                <a:solidFill>
                  <a:srgbClr val="000000"/>
                </a:solidFill>
                <a:latin typeface="Open Sans Bold"/>
                <a:ea typeface="Open Sans Bold"/>
                <a:cs typeface="Open Sans Bold"/>
                <a:sym typeface="Open Sans Bold"/>
              </a:rPr>
              <a:t>Incremento</a:t>
            </a:r>
          </a:p>
        </p:txBody>
      </p:sp>
      <p:sp>
        <p:nvSpPr>
          <p:cNvPr name="Freeform 3" id="3"/>
          <p:cNvSpPr/>
          <p:nvPr/>
        </p:nvSpPr>
        <p:spPr>
          <a:xfrm flipH="true" flipV="false" rot="0">
            <a:off x="15091598" y="0"/>
            <a:ext cx="4719161" cy="10287000"/>
          </a:xfrm>
          <a:custGeom>
            <a:avLst/>
            <a:gdLst/>
            <a:ahLst/>
            <a:cxnLst/>
            <a:rect r="r" b="b" t="t" l="l"/>
            <a:pathLst>
              <a:path h="10287000" w="4719161">
                <a:moveTo>
                  <a:pt x="4719161" y="0"/>
                </a:moveTo>
                <a:lnTo>
                  <a:pt x="0" y="0"/>
                </a:lnTo>
                <a:lnTo>
                  <a:pt x="0" y="10287000"/>
                </a:lnTo>
                <a:lnTo>
                  <a:pt x="4719161" y="10287000"/>
                </a:lnTo>
                <a:lnTo>
                  <a:pt x="4719161" y="0"/>
                </a:lnTo>
                <a:close/>
              </a:path>
            </a:pathLst>
          </a:custGeom>
          <a:blipFill>
            <a:blip r:embed="rId2"/>
            <a:stretch>
              <a:fillRect l="0" t="0" r="0" b="0"/>
            </a:stretch>
          </a:blipFill>
        </p:spPr>
      </p:sp>
      <p:sp>
        <p:nvSpPr>
          <p:cNvPr name="Freeform 4" id="4"/>
          <p:cNvSpPr/>
          <p:nvPr/>
        </p:nvSpPr>
        <p:spPr>
          <a:xfrm flipH="false" flipV="false" rot="0">
            <a:off x="822602" y="1304880"/>
            <a:ext cx="16336790" cy="8668833"/>
          </a:xfrm>
          <a:custGeom>
            <a:avLst/>
            <a:gdLst/>
            <a:ahLst/>
            <a:cxnLst/>
            <a:rect r="r" b="b" t="t" l="l"/>
            <a:pathLst>
              <a:path h="8668833" w="16336790">
                <a:moveTo>
                  <a:pt x="0" y="0"/>
                </a:moveTo>
                <a:lnTo>
                  <a:pt x="16336790" y="0"/>
                </a:lnTo>
                <a:lnTo>
                  <a:pt x="16336790" y="8668833"/>
                </a:lnTo>
                <a:lnTo>
                  <a:pt x="0" y="8668833"/>
                </a:lnTo>
                <a:lnTo>
                  <a:pt x="0" y="0"/>
                </a:lnTo>
                <a:close/>
              </a:path>
            </a:pathLst>
          </a:custGeom>
          <a:blipFill>
            <a:blip r:embed="rId3"/>
            <a:stretch>
              <a:fillRect l="-7616" t="0" r="-8686" b="0"/>
            </a:stretch>
          </a:blipFill>
        </p:spPr>
      </p:sp>
      <p:sp>
        <p:nvSpPr>
          <p:cNvPr name="TextBox 5" id="5"/>
          <p:cNvSpPr txBox="true"/>
          <p:nvPr/>
        </p:nvSpPr>
        <p:spPr>
          <a:xfrm rot="0">
            <a:off x="227711" y="91989"/>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21</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56875" y="2438771"/>
            <a:ext cx="5002060" cy="5352399"/>
          </a:xfrm>
          <a:custGeom>
            <a:avLst/>
            <a:gdLst/>
            <a:ahLst/>
            <a:cxnLst/>
            <a:rect r="r" b="b" t="t" l="l"/>
            <a:pathLst>
              <a:path h="5352399" w="5002060">
                <a:moveTo>
                  <a:pt x="0" y="0"/>
                </a:moveTo>
                <a:lnTo>
                  <a:pt x="5002060" y="0"/>
                </a:lnTo>
                <a:lnTo>
                  <a:pt x="5002060" y="5352399"/>
                </a:lnTo>
                <a:lnTo>
                  <a:pt x="0" y="53523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748315" y="553851"/>
            <a:ext cx="4242840" cy="971291"/>
          </a:xfrm>
          <a:prstGeom prst="rect">
            <a:avLst/>
          </a:prstGeom>
        </p:spPr>
        <p:txBody>
          <a:bodyPr anchor="t" rtlCol="false" tIns="0" lIns="0" bIns="0" rIns="0">
            <a:spAutoFit/>
          </a:bodyPr>
          <a:lstStyle/>
          <a:p>
            <a:pPr algn="ctr">
              <a:lnSpc>
                <a:spcPts val="6978"/>
              </a:lnSpc>
              <a:spcBef>
                <a:spcPct val="0"/>
              </a:spcBef>
            </a:pPr>
            <a:r>
              <a:rPr lang="en-US" b="true" sz="5169">
                <a:solidFill>
                  <a:srgbClr val="000000"/>
                </a:solidFill>
                <a:latin typeface="Calibri (MS) Bold"/>
                <a:ea typeface="Calibri (MS) Bold"/>
                <a:cs typeface="Calibri (MS) Bold"/>
                <a:sym typeface="Calibri (MS) Bold"/>
              </a:rPr>
              <a:t>CONCLUSIONES</a:t>
            </a:r>
          </a:p>
        </p:txBody>
      </p:sp>
      <p:sp>
        <p:nvSpPr>
          <p:cNvPr name="TextBox 4" id="4"/>
          <p:cNvSpPr txBox="true"/>
          <p:nvPr/>
        </p:nvSpPr>
        <p:spPr>
          <a:xfrm rot="0">
            <a:off x="1474307" y="3349790"/>
            <a:ext cx="3497475" cy="792882"/>
          </a:xfrm>
          <a:prstGeom prst="rect">
            <a:avLst/>
          </a:prstGeom>
        </p:spPr>
        <p:txBody>
          <a:bodyPr anchor="t" rtlCol="false" tIns="0" lIns="0" bIns="0" rIns="0">
            <a:spAutoFit/>
          </a:bodyPr>
          <a:lstStyle/>
          <a:p>
            <a:pPr algn="ctr">
              <a:lnSpc>
                <a:spcPts val="5825"/>
              </a:lnSpc>
            </a:pPr>
            <a:r>
              <a:rPr lang="en-US" sz="4161" b="true">
                <a:solidFill>
                  <a:srgbClr val="000000"/>
                </a:solidFill>
                <a:latin typeface="Calibri (MS) Bold"/>
                <a:ea typeface="Calibri (MS) Bold"/>
                <a:cs typeface="Calibri (MS) Bold"/>
                <a:sym typeface="Calibri (MS) Bold"/>
              </a:rPr>
              <a:t>NICOL SÁNCHEZ</a:t>
            </a:r>
          </a:p>
        </p:txBody>
      </p:sp>
      <p:sp>
        <p:nvSpPr>
          <p:cNvPr name="Freeform 5" id="5"/>
          <p:cNvSpPr/>
          <p:nvPr/>
        </p:nvSpPr>
        <p:spPr>
          <a:xfrm flipH="false" flipV="false" rot="0">
            <a:off x="6642970" y="2438771"/>
            <a:ext cx="5002060" cy="5352399"/>
          </a:xfrm>
          <a:custGeom>
            <a:avLst/>
            <a:gdLst/>
            <a:ahLst/>
            <a:cxnLst/>
            <a:rect r="r" b="b" t="t" l="l"/>
            <a:pathLst>
              <a:path h="5352399" w="5002060">
                <a:moveTo>
                  <a:pt x="0" y="0"/>
                </a:moveTo>
                <a:lnTo>
                  <a:pt x="5002060" y="0"/>
                </a:lnTo>
                <a:lnTo>
                  <a:pt x="5002060" y="5352399"/>
                </a:lnTo>
                <a:lnTo>
                  <a:pt x="0" y="53523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7538115" y="3209237"/>
            <a:ext cx="3008745" cy="792882"/>
          </a:xfrm>
          <a:prstGeom prst="rect">
            <a:avLst/>
          </a:prstGeom>
        </p:spPr>
        <p:txBody>
          <a:bodyPr anchor="t" rtlCol="false" tIns="0" lIns="0" bIns="0" rIns="0">
            <a:spAutoFit/>
          </a:bodyPr>
          <a:lstStyle/>
          <a:p>
            <a:pPr algn="ctr">
              <a:lnSpc>
                <a:spcPts val="5825"/>
              </a:lnSpc>
            </a:pPr>
            <a:r>
              <a:rPr lang="en-US" sz="4161" b="true">
                <a:solidFill>
                  <a:srgbClr val="000000"/>
                </a:solidFill>
                <a:latin typeface="Calibri (MS) Bold"/>
                <a:ea typeface="Calibri (MS) Bold"/>
                <a:cs typeface="Calibri (MS) Bold"/>
                <a:sym typeface="Calibri (MS) Bold"/>
              </a:rPr>
              <a:t>IVÁN DUARTE</a:t>
            </a:r>
          </a:p>
        </p:txBody>
      </p:sp>
      <p:sp>
        <p:nvSpPr>
          <p:cNvPr name="Freeform 7" id="7"/>
          <p:cNvSpPr/>
          <p:nvPr/>
        </p:nvSpPr>
        <p:spPr>
          <a:xfrm flipH="false" flipV="false" rot="0">
            <a:off x="12626105" y="2438771"/>
            <a:ext cx="5002060" cy="5352399"/>
          </a:xfrm>
          <a:custGeom>
            <a:avLst/>
            <a:gdLst/>
            <a:ahLst/>
            <a:cxnLst/>
            <a:rect r="r" b="b" t="t" l="l"/>
            <a:pathLst>
              <a:path h="5352399" w="5002060">
                <a:moveTo>
                  <a:pt x="0" y="0"/>
                </a:moveTo>
                <a:lnTo>
                  <a:pt x="5002060" y="0"/>
                </a:lnTo>
                <a:lnTo>
                  <a:pt x="5002060" y="5352399"/>
                </a:lnTo>
                <a:lnTo>
                  <a:pt x="0" y="53523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3398881" y="3209237"/>
            <a:ext cx="3739438" cy="780769"/>
          </a:xfrm>
          <a:prstGeom prst="rect">
            <a:avLst/>
          </a:prstGeom>
        </p:spPr>
        <p:txBody>
          <a:bodyPr anchor="t" rtlCol="false" tIns="0" lIns="0" bIns="0" rIns="0">
            <a:spAutoFit/>
          </a:bodyPr>
          <a:lstStyle/>
          <a:p>
            <a:pPr algn="ctr">
              <a:lnSpc>
                <a:spcPts val="5714"/>
              </a:lnSpc>
            </a:pPr>
            <a:r>
              <a:rPr lang="en-US" sz="4081" b="true">
                <a:solidFill>
                  <a:srgbClr val="000000"/>
                </a:solidFill>
                <a:latin typeface="Calibri (MS) Bold"/>
                <a:ea typeface="Calibri (MS) Bold"/>
                <a:cs typeface="Calibri (MS) Bold"/>
                <a:sym typeface="Calibri (MS) Bold"/>
              </a:rPr>
              <a:t>BENJAMÍN SALAS</a:t>
            </a:r>
          </a:p>
        </p:txBody>
      </p:sp>
      <p:sp>
        <p:nvSpPr>
          <p:cNvPr name="TextBox 9" id="9"/>
          <p:cNvSpPr txBox="true"/>
          <p:nvPr/>
        </p:nvSpPr>
        <p:spPr>
          <a:xfrm rot="0">
            <a:off x="12989741" y="4436982"/>
            <a:ext cx="4094788" cy="2284062"/>
          </a:xfrm>
          <a:prstGeom prst="rect">
            <a:avLst/>
          </a:prstGeom>
        </p:spPr>
        <p:txBody>
          <a:bodyPr anchor="t" rtlCol="false" tIns="0" lIns="0" bIns="0" rIns="0">
            <a:spAutoFit/>
          </a:bodyPr>
          <a:lstStyle/>
          <a:p>
            <a:pPr algn="just">
              <a:lnSpc>
                <a:spcPts val="2574"/>
              </a:lnSpc>
            </a:pPr>
            <a:r>
              <a:rPr lang="en-US" sz="1907">
                <a:solidFill>
                  <a:srgbClr val="000000"/>
                </a:solidFill>
                <a:latin typeface="Calibri (MS)"/>
                <a:ea typeface="Calibri (MS)"/>
                <a:cs typeface="Calibri (MS)"/>
                <a:sym typeface="Calibri (MS)"/>
              </a:rPr>
              <a:t>ESTE PRIMER SPRINT ME A DADO UNA PERSPECTIVA DE TRABAJAR EN UN PROYECTO CON MAS PERSONAS Y LOS DESAFIOS QUE CONFORMAN UN PROYECTO DE ESTE TAMAÑO, COMO LOS PROBLEMAS QUE VAN SURGIENDO Y COMO SOLUCIONARLOS</a:t>
            </a:r>
          </a:p>
        </p:txBody>
      </p:sp>
      <p:sp>
        <p:nvSpPr>
          <p:cNvPr name="Freeform 10" id="10"/>
          <p:cNvSpPr/>
          <p:nvPr/>
        </p:nvSpPr>
        <p:spPr>
          <a:xfrm flipH="true" flipV="false" rot="0">
            <a:off x="15572589" y="0"/>
            <a:ext cx="5207989" cy="10287000"/>
          </a:xfrm>
          <a:custGeom>
            <a:avLst/>
            <a:gdLst/>
            <a:ahLst/>
            <a:cxnLst/>
            <a:rect r="r" b="b" t="t" l="l"/>
            <a:pathLst>
              <a:path h="10287000" w="5207989">
                <a:moveTo>
                  <a:pt x="5207989" y="0"/>
                </a:moveTo>
                <a:lnTo>
                  <a:pt x="0" y="0"/>
                </a:lnTo>
                <a:lnTo>
                  <a:pt x="0" y="10287000"/>
                </a:lnTo>
                <a:lnTo>
                  <a:pt x="5207989" y="10287000"/>
                </a:lnTo>
                <a:lnTo>
                  <a:pt x="5207989" y="0"/>
                </a:lnTo>
                <a:close/>
              </a:path>
            </a:pathLst>
          </a:custGeom>
          <a:blipFill>
            <a:blip r:embed="rId4"/>
            <a:stretch>
              <a:fillRect l="0" t="-5179" r="0" b="-5179"/>
            </a:stretch>
          </a:blipFill>
        </p:spPr>
      </p:sp>
      <p:sp>
        <p:nvSpPr>
          <p:cNvPr name="TextBox 11" id="11"/>
          <p:cNvSpPr txBox="true"/>
          <p:nvPr/>
        </p:nvSpPr>
        <p:spPr>
          <a:xfrm rot="0">
            <a:off x="1330334" y="4186412"/>
            <a:ext cx="3785421" cy="2382962"/>
          </a:xfrm>
          <a:prstGeom prst="rect">
            <a:avLst/>
          </a:prstGeom>
        </p:spPr>
        <p:txBody>
          <a:bodyPr anchor="t" rtlCol="false" tIns="0" lIns="0" bIns="0" rIns="0">
            <a:spAutoFit/>
          </a:bodyPr>
          <a:lstStyle/>
          <a:p>
            <a:pPr algn="ctr">
              <a:lnSpc>
                <a:spcPts val="3176"/>
              </a:lnSpc>
            </a:pPr>
            <a:r>
              <a:rPr lang="en-US" sz="2268">
                <a:solidFill>
                  <a:srgbClr val="000000"/>
                </a:solidFill>
                <a:latin typeface="Open Sans"/>
                <a:ea typeface="Open Sans"/>
                <a:cs typeface="Open Sans"/>
                <a:sym typeface="Open Sans"/>
              </a:rPr>
              <a:t>El desarrollo del Sp</a:t>
            </a:r>
            <a:r>
              <a:rPr lang="en-US" sz="2268">
                <a:solidFill>
                  <a:srgbClr val="000000"/>
                </a:solidFill>
                <a:latin typeface="Open Sans"/>
                <a:ea typeface="Open Sans"/>
                <a:cs typeface="Open Sans"/>
                <a:sym typeface="Open Sans"/>
              </a:rPr>
              <a:t>rint 1 permitió establecer la base funcional del proyecto URoom, cumpliendo con los objetivos planificados en tiempo y forma</a:t>
            </a:r>
          </a:p>
        </p:txBody>
      </p:sp>
      <p:sp>
        <p:nvSpPr>
          <p:cNvPr name="TextBox 12" id="12"/>
          <p:cNvSpPr txBox="true"/>
          <p:nvPr/>
        </p:nvSpPr>
        <p:spPr>
          <a:xfrm rot="0">
            <a:off x="7030008" y="3961430"/>
            <a:ext cx="4227983" cy="2728087"/>
          </a:xfrm>
          <a:prstGeom prst="rect">
            <a:avLst/>
          </a:prstGeom>
        </p:spPr>
        <p:txBody>
          <a:bodyPr anchor="t" rtlCol="false" tIns="0" lIns="0" bIns="0" rIns="0">
            <a:spAutoFit/>
          </a:bodyPr>
          <a:lstStyle/>
          <a:p>
            <a:pPr algn="just">
              <a:lnSpc>
                <a:spcPts val="2407"/>
              </a:lnSpc>
            </a:pPr>
            <a:r>
              <a:rPr lang="en-US" sz="1719">
                <a:solidFill>
                  <a:srgbClr val="000000"/>
                </a:solidFill>
                <a:latin typeface="Open Sans"/>
                <a:ea typeface="Open Sans"/>
                <a:cs typeface="Open Sans"/>
                <a:sym typeface="Open Sans"/>
              </a:rPr>
              <a:t>A medida el proyecto ha avanzado, mi concepto de un profesional de la tecnología ha ido cambiando, entendiendo que uno debe ser versatil, que el software es más que solo escribir código, se trata de alinear la visión de negocio y colaboración para asegurar la calidad en la entrega de un producto funcional que genere valor</a:t>
            </a:r>
          </a:p>
        </p:txBody>
      </p:sp>
      <p:sp>
        <p:nvSpPr>
          <p:cNvPr name="TextBox 13" id="13"/>
          <p:cNvSpPr txBox="true"/>
          <p:nvPr/>
        </p:nvSpPr>
        <p:spPr>
          <a:xfrm rot="0">
            <a:off x="227711" y="91989"/>
            <a:ext cx="800989"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22</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4732020" cy="10287000"/>
          </a:xfrm>
          <a:custGeom>
            <a:avLst/>
            <a:gdLst/>
            <a:ahLst/>
            <a:cxnLst/>
            <a:rect r="r" b="b" t="t" l="l"/>
            <a:pathLst>
              <a:path h="10287000" w="4732020">
                <a:moveTo>
                  <a:pt x="0" y="0"/>
                </a:moveTo>
                <a:lnTo>
                  <a:pt x="4732020" y="0"/>
                </a:lnTo>
                <a:lnTo>
                  <a:pt x="4732020" y="10287000"/>
                </a:lnTo>
                <a:lnTo>
                  <a:pt x="0" y="10287000"/>
                </a:lnTo>
                <a:lnTo>
                  <a:pt x="0" y="0"/>
                </a:lnTo>
                <a:close/>
              </a:path>
            </a:pathLst>
          </a:custGeom>
          <a:blipFill>
            <a:blip r:embed="rId2"/>
            <a:stretch>
              <a:fillRect l="0" t="0" r="0" b="0"/>
            </a:stretch>
          </a:blipFill>
        </p:spPr>
      </p:sp>
      <p:sp>
        <p:nvSpPr>
          <p:cNvPr name="Freeform 3" id="3"/>
          <p:cNvSpPr/>
          <p:nvPr/>
        </p:nvSpPr>
        <p:spPr>
          <a:xfrm flipH="true" flipV="true" rot="0">
            <a:off x="13568839" y="0"/>
            <a:ext cx="4719161" cy="10287000"/>
          </a:xfrm>
          <a:custGeom>
            <a:avLst/>
            <a:gdLst/>
            <a:ahLst/>
            <a:cxnLst/>
            <a:rect r="r" b="b" t="t" l="l"/>
            <a:pathLst>
              <a:path h="10287000" w="4719161">
                <a:moveTo>
                  <a:pt x="4719161" y="10287000"/>
                </a:moveTo>
                <a:lnTo>
                  <a:pt x="0" y="10287000"/>
                </a:lnTo>
                <a:lnTo>
                  <a:pt x="0" y="0"/>
                </a:lnTo>
                <a:lnTo>
                  <a:pt x="4719161" y="0"/>
                </a:lnTo>
                <a:lnTo>
                  <a:pt x="4719161" y="10287000"/>
                </a:lnTo>
                <a:close/>
              </a:path>
            </a:pathLst>
          </a:custGeom>
          <a:blipFill>
            <a:blip r:embed="rId3"/>
            <a:stretch>
              <a:fillRect l="0" t="0" r="0" b="0"/>
            </a:stretch>
          </a:blipFill>
        </p:spPr>
      </p:sp>
      <p:sp>
        <p:nvSpPr>
          <p:cNvPr name="TextBox 4" id="4"/>
          <p:cNvSpPr txBox="true"/>
          <p:nvPr/>
        </p:nvSpPr>
        <p:spPr>
          <a:xfrm rot="0">
            <a:off x="4659489" y="3758700"/>
            <a:ext cx="8969023" cy="2545656"/>
          </a:xfrm>
          <a:prstGeom prst="rect">
            <a:avLst/>
          </a:prstGeom>
        </p:spPr>
        <p:txBody>
          <a:bodyPr anchor="t" rtlCol="false" tIns="0" lIns="0" bIns="0" rIns="0">
            <a:spAutoFit/>
          </a:bodyPr>
          <a:lstStyle/>
          <a:p>
            <a:pPr algn="ctr">
              <a:lnSpc>
                <a:spcPts val="10002"/>
              </a:lnSpc>
            </a:pPr>
            <a:r>
              <a:rPr lang="en-US" b="true" sz="8476">
                <a:solidFill>
                  <a:srgbClr val="000000"/>
                </a:solidFill>
                <a:latin typeface="Canva Sans Bold"/>
                <a:ea typeface="Canva Sans Bold"/>
                <a:cs typeface="Canva Sans Bold"/>
                <a:sym typeface="Canva Sans Bold"/>
              </a:rPr>
              <a:t>¡GRACIAS POR LA ATENCIÓN!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15475867" y="0"/>
            <a:ext cx="4732020" cy="10287000"/>
          </a:xfrm>
          <a:custGeom>
            <a:avLst/>
            <a:gdLst/>
            <a:ahLst/>
            <a:cxnLst/>
            <a:rect r="r" b="b" t="t" l="l"/>
            <a:pathLst>
              <a:path h="10287000" w="4732020">
                <a:moveTo>
                  <a:pt x="4732020" y="10287000"/>
                </a:moveTo>
                <a:lnTo>
                  <a:pt x="0" y="10287000"/>
                </a:lnTo>
                <a:lnTo>
                  <a:pt x="0" y="0"/>
                </a:lnTo>
                <a:lnTo>
                  <a:pt x="4732020" y="0"/>
                </a:lnTo>
                <a:lnTo>
                  <a:pt x="4732020" y="10287000"/>
                </a:lnTo>
                <a:close/>
              </a:path>
            </a:pathLst>
          </a:custGeom>
          <a:blipFill>
            <a:blip r:embed="rId2"/>
            <a:stretch>
              <a:fillRect l="0" t="0" r="0" b="0"/>
            </a:stretch>
          </a:blipFill>
        </p:spPr>
      </p:sp>
      <p:sp>
        <p:nvSpPr>
          <p:cNvPr name="Freeform 3" id="3"/>
          <p:cNvSpPr/>
          <p:nvPr/>
        </p:nvSpPr>
        <p:spPr>
          <a:xfrm flipH="false" flipV="false" rot="0">
            <a:off x="872864" y="6889597"/>
            <a:ext cx="3553432" cy="3024859"/>
          </a:xfrm>
          <a:custGeom>
            <a:avLst/>
            <a:gdLst/>
            <a:ahLst/>
            <a:cxnLst/>
            <a:rect r="r" b="b" t="t" l="l"/>
            <a:pathLst>
              <a:path h="3024859" w="3553432">
                <a:moveTo>
                  <a:pt x="0" y="0"/>
                </a:moveTo>
                <a:lnTo>
                  <a:pt x="3553431" y="0"/>
                </a:lnTo>
                <a:lnTo>
                  <a:pt x="3553431" y="3024858"/>
                </a:lnTo>
                <a:lnTo>
                  <a:pt x="0" y="3024858"/>
                </a:lnTo>
                <a:lnTo>
                  <a:pt x="0" y="0"/>
                </a:lnTo>
                <a:close/>
              </a:path>
            </a:pathLst>
          </a:custGeom>
          <a:blipFill>
            <a:blip r:embed="rId3"/>
            <a:stretch>
              <a:fillRect l="0" t="0" r="0" b="0"/>
            </a:stretch>
          </a:blipFill>
        </p:spPr>
      </p:sp>
      <p:grpSp>
        <p:nvGrpSpPr>
          <p:cNvPr name="Group 4" id="4"/>
          <p:cNvGrpSpPr/>
          <p:nvPr/>
        </p:nvGrpSpPr>
        <p:grpSpPr>
          <a:xfrm rot="0">
            <a:off x="2951165" y="1690363"/>
            <a:ext cx="12013159" cy="9718587"/>
            <a:chOff x="0" y="0"/>
            <a:chExt cx="16017545" cy="12958115"/>
          </a:xfrm>
        </p:grpSpPr>
        <p:sp>
          <p:nvSpPr>
            <p:cNvPr name="TextBox 5" id="5"/>
            <p:cNvSpPr txBox="true"/>
            <p:nvPr/>
          </p:nvSpPr>
          <p:spPr>
            <a:xfrm rot="0">
              <a:off x="0" y="-247650"/>
              <a:ext cx="16017545" cy="1649805"/>
            </a:xfrm>
            <a:prstGeom prst="rect">
              <a:avLst/>
            </a:prstGeom>
          </p:spPr>
          <p:txBody>
            <a:bodyPr anchor="t" rtlCol="false" tIns="0" lIns="0" bIns="0" rIns="0">
              <a:spAutoFit/>
            </a:bodyPr>
            <a:lstStyle/>
            <a:p>
              <a:pPr algn="ctr">
                <a:lnSpc>
                  <a:spcPts val="9333"/>
                </a:lnSpc>
              </a:pPr>
              <a:r>
                <a:rPr lang="en-US" sz="6913" b="true">
                  <a:solidFill>
                    <a:srgbClr val="000000"/>
                  </a:solidFill>
                  <a:latin typeface="Calibri (MS) Bold"/>
                  <a:ea typeface="Calibri (MS) Bold"/>
                  <a:cs typeface="Calibri (MS) Bold"/>
                  <a:sym typeface="Calibri (MS) Bold"/>
                </a:rPr>
                <a:t>Contexto</a:t>
              </a:r>
            </a:p>
          </p:txBody>
        </p:sp>
        <p:sp>
          <p:nvSpPr>
            <p:cNvPr name="TextBox 6" id="6"/>
            <p:cNvSpPr txBox="true"/>
            <p:nvPr/>
          </p:nvSpPr>
          <p:spPr>
            <a:xfrm rot="0">
              <a:off x="0" y="1883770"/>
              <a:ext cx="16017545" cy="11074346"/>
            </a:xfrm>
            <a:prstGeom prst="rect">
              <a:avLst/>
            </a:prstGeom>
          </p:spPr>
          <p:txBody>
            <a:bodyPr anchor="t" rtlCol="false" tIns="0" lIns="0" bIns="0" rIns="0">
              <a:spAutoFit/>
            </a:bodyPr>
            <a:lstStyle/>
            <a:p>
              <a:pPr algn="just">
                <a:lnSpc>
                  <a:spcPts val="4666"/>
                </a:lnSpc>
              </a:pPr>
              <a:r>
                <a:rPr lang="en-US" sz="3456">
                  <a:solidFill>
                    <a:srgbClr val="000000"/>
                  </a:solidFill>
                  <a:latin typeface="Calibri (MS)"/>
                  <a:ea typeface="Calibri (MS)"/>
                  <a:cs typeface="Calibri (MS)"/>
                  <a:sym typeface="Calibri (MS)"/>
                </a:rPr>
                <a:t>El proyecto URoom se desarrolla en el ámbito de la educación superior y el mercado inmobiliario, específicamente en la gestión de arriendos de propiedades dirigidas a estudiantes universitarios. </a:t>
              </a:r>
            </a:p>
            <a:p>
              <a:pPr algn="just">
                <a:lnSpc>
                  <a:spcPts val="4666"/>
                </a:lnSpc>
              </a:pPr>
            </a:p>
          </p:txBody>
        </p:sp>
      </p:grpSp>
      <p:sp>
        <p:nvSpPr>
          <p:cNvPr name="Freeform 7" id="7"/>
          <p:cNvSpPr/>
          <p:nvPr/>
        </p:nvSpPr>
        <p:spPr>
          <a:xfrm flipH="false" flipV="false" rot="0">
            <a:off x="12842730" y="6667447"/>
            <a:ext cx="5266274" cy="3469158"/>
          </a:xfrm>
          <a:custGeom>
            <a:avLst/>
            <a:gdLst/>
            <a:ahLst/>
            <a:cxnLst/>
            <a:rect r="r" b="b" t="t" l="l"/>
            <a:pathLst>
              <a:path h="3469158" w="5266274">
                <a:moveTo>
                  <a:pt x="0" y="0"/>
                </a:moveTo>
                <a:lnTo>
                  <a:pt x="5266274" y="0"/>
                </a:lnTo>
                <a:lnTo>
                  <a:pt x="5266274" y="3469158"/>
                </a:lnTo>
                <a:lnTo>
                  <a:pt x="0" y="3469158"/>
                </a:lnTo>
                <a:lnTo>
                  <a:pt x="0" y="0"/>
                </a:lnTo>
                <a:close/>
              </a:path>
            </a:pathLst>
          </a:custGeom>
          <a:blipFill>
            <a:blip r:embed="rId4"/>
            <a:stretch>
              <a:fillRect l="0" t="0" r="0" b="0"/>
            </a:stretch>
          </a:blipFill>
        </p:spPr>
      </p:sp>
      <p:sp>
        <p:nvSpPr>
          <p:cNvPr name="TextBox 8" id="8"/>
          <p:cNvSpPr txBox="true"/>
          <p:nvPr/>
        </p:nvSpPr>
        <p:spPr>
          <a:xfrm rot="0">
            <a:off x="207567" y="96656"/>
            <a:ext cx="665296"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1</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16093926" y="4966832"/>
            <a:ext cx="2724187" cy="5434787"/>
          </a:xfrm>
          <a:custGeom>
            <a:avLst/>
            <a:gdLst/>
            <a:ahLst/>
            <a:cxnLst/>
            <a:rect r="r" b="b" t="t" l="l"/>
            <a:pathLst>
              <a:path h="5434787" w="2724187">
                <a:moveTo>
                  <a:pt x="2724187" y="0"/>
                </a:moveTo>
                <a:lnTo>
                  <a:pt x="0" y="0"/>
                </a:lnTo>
                <a:lnTo>
                  <a:pt x="0" y="5434787"/>
                </a:lnTo>
                <a:lnTo>
                  <a:pt x="2724187" y="5434787"/>
                </a:lnTo>
                <a:lnTo>
                  <a:pt x="2724187" y="0"/>
                </a:lnTo>
                <a:close/>
              </a:path>
            </a:pathLst>
          </a:custGeom>
          <a:blipFill>
            <a:blip r:embed="rId2"/>
            <a:stretch>
              <a:fillRect l="0" t="0" r="0" b="0"/>
            </a:stretch>
          </a:blipFill>
        </p:spPr>
      </p:sp>
      <p:sp>
        <p:nvSpPr>
          <p:cNvPr name="TextBox 3" id="3"/>
          <p:cNvSpPr txBox="true"/>
          <p:nvPr/>
        </p:nvSpPr>
        <p:spPr>
          <a:xfrm rot="0">
            <a:off x="3419184" y="203556"/>
            <a:ext cx="11449631" cy="1211580"/>
          </a:xfrm>
          <a:prstGeom prst="rect">
            <a:avLst/>
          </a:prstGeom>
        </p:spPr>
        <p:txBody>
          <a:bodyPr anchor="t" rtlCol="false" tIns="0" lIns="0" bIns="0" rIns="0">
            <a:spAutoFit/>
          </a:bodyPr>
          <a:lstStyle/>
          <a:p>
            <a:pPr algn="ctr">
              <a:lnSpc>
                <a:spcPts val="8639"/>
              </a:lnSpc>
            </a:pPr>
            <a:r>
              <a:rPr lang="en-US" sz="6399" b="true">
                <a:solidFill>
                  <a:srgbClr val="000000"/>
                </a:solidFill>
                <a:latin typeface="Calibri (MS) Bold"/>
                <a:ea typeface="Calibri (MS) Bold"/>
                <a:cs typeface="Calibri (MS) Bold"/>
                <a:sym typeface="Calibri (MS) Bold"/>
              </a:rPr>
              <a:t>Problema</a:t>
            </a:r>
          </a:p>
        </p:txBody>
      </p:sp>
      <p:sp>
        <p:nvSpPr>
          <p:cNvPr name="TextBox 4" id="4"/>
          <p:cNvSpPr txBox="true"/>
          <p:nvPr/>
        </p:nvSpPr>
        <p:spPr>
          <a:xfrm rot="0">
            <a:off x="1739405" y="1691764"/>
            <a:ext cx="14207441" cy="7430502"/>
          </a:xfrm>
          <a:prstGeom prst="rect">
            <a:avLst/>
          </a:prstGeom>
        </p:spPr>
        <p:txBody>
          <a:bodyPr anchor="t" rtlCol="false" tIns="0" lIns="0" bIns="0" rIns="0">
            <a:spAutoFit/>
          </a:bodyPr>
          <a:lstStyle/>
          <a:p>
            <a:pPr algn="just">
              <a:lnSpc>
                <a:spcPts val="4851"/>
              </a:lnSpc>
            </a:pPr>
            <a:r>
              <a:rPr lang="en-US" sz="3593">
                <a:solidFill>
                  <a:srgbClr val="000000"/>
                </a:solidFill>
                <a:latin typeface="Calibri (MS)"/>
                <a:ea typeface="Calibri (MS)"/>
                <a:cs typeface="Calibri (MS)"/>
                <a:sym typeface="Calibri (MS)"/>
              </a:rPr>
              <a:t>Actualmente, los estudiantes y arrendadores enfrentan baja seguridad en la búsqueda y lista de propiedades, esto se debe en parte a que h</a:t>
            </a:r>
            <a:r>
              <a:rPr lang="en-US" sz="3593">
                <a:solidFill>
                  <a:srgbClr val="000000"/>
                </a:solidFill>
                <a:latin typeface="Calibri (MS)"/>
                <a:ea typeface="Calibri (MS)"/>
                <a:cs typeface="Calibri (MS)"/>
                <a:sym typeface="Calibri (MS)"/>
              </a:rPr>
              <a:t>ay una escasa</a:t>
            </a:r>
            <a:r>
              <a:rPr lang="en-US" sz="3593">
                <a:solidFill>
                  <a:srgbClr val="000000"/>
                </a:solidFill>
                <a:latin typeface="Calibri (MS)"/>
                <a:ea typeface="Calibri (MS)"/>
                <a:cs typeface="Calibri (MS)"/>
                <a:sym typeface="Calibri (MS)"/>
              </a:rPr>
              <a:t> transparencia en los documentos e información digital.</a:t>
            </a:r>
          </a:p>
          <a:p>
            <a:pPr algn="just">
              <a:lnSpc>
                <a:spcPts val="4851"/>
              </a:lnSpc>
            </a:pPr>
          </a:p>
          <a:p>
            <a:pPr algn="just">
              <a:lnSpc>
                <a:spcPts val="4851"/>
              </a:lnSpc>
            </a:pPr>
            <a:r>
              <a:rPr lang="en-US" sz="3593">
                <a:solidFill>
                  <a:srgbClr val="000000"/>
                </a:solidFill>
                <a:latin typeface="Calibri (MS)"/>
                <a:ea typeface="Calibri (MS)"/>
                <a:cs typeface="Calibri (MS)"/>
                <a:sym typeface="Calibri (MS)"/>
              </a:rPr>
              <a:t>Durante enero y febrero del 2022 se recibieron más del doble de denuncias por estafas vinculadas al arriendo de propiedades que en los mismos meses del año anterior.</a:t>
            </a:r>
          </a:p>
          <a:p>
            <a:pPr algn="just">
              <a:lnSpc>
                <a:spcPts val="4851"/>
              </a:lnSpc>
            </a:pPr>
            <a:r>
              <a:rPr lang="en-US" sz="3593">
                <a:solidFill>
                  <a:srgbClr val="000000"/>
                </a:solidFill>
                <a:latin typeface="Calibri (MS)"/>
                <a:ea typeface="Calibri (MS)"/>
                <a:cs typeface="Calibri (MS)"/>
                <a:sym typeface="Calibri (MS)"/>
              </a:rPr>
              <a:t>Estadísticas levantadas desde el área de Delitos Económicos PDI, muestran que en los dos primeros meses de 2022 se recibieron casi tantas denuncias como en todo el 2021. Visto como porcentaje, los 132 casos registrados en enero y febrero representan el 88,6 % de todos los casos del año 2021</a:t>
            </a:r>
          </a:p>
          <a:p>
            <a:pPr algn="just">
              <a:lnSpc>
                <a:spcPts val="4851"/>
              </a:lnSpc>
            </a:pPr>
          </a:p>
        </p:txBody>
      </p:sp>
      <p:sp>
        <p:nvSpPr>
          <p:cNvPr name="Freeform 5" id="5"/>
          <p:cNvSpPr/>
          <p:nvPr/>
        </p:nvSpPr>
        <p:spPr>
          <a:xfrm flipH="false" flipV="false" rot="-10800000">
            <a:off x="12212012" y="-85964"/>
            <a:ext cx="6703601" cy="6075139"/>
          </a:xfrm>
          <a:custGeom>
            <a:avLst/>
            <a:gdLst/>
            <a:ahLst/>
            <a:cxnLst/>
            <a:rect r="r" b="b" t="t" l="l"/>
            <a:pathLst>
              <a:path h="6075139" w="6703601">
                <a:moveTo>
                  <a:pt x="0" y="0"/>
                </a:moveTo>
                <a:lnTo>
                  <a:pt x="6703601" y="0"/>
                </a:lnTo>
                <a:lnTo>
                  <a:pt x="6703601" y="6075138"/>
                </a:lnTo>
                <a:lnTo>
                  <a:pt x="0" y="6075138"/>
                </a:lnTo>
                <a:lnTo>
                  <a:pt x="0" y="0"/>
                </a:lnTo>
                <a:close/>
              </a:path>
            </a:pathLst>
          </a:custGeom>
          <a:blipFill>
            <a:blip r:embed="rId3"/>
            <a:stretch>
              <a:fillRect l="0" t="0" r="0" b="0"/>
            </a:stretch>
          </a:blipFill>
        </p:spPr>
      </p:sp>
      <p:sp>
        <p:nvSpPr>
          <p:cNvPr name="TextBox 6" id="6"/>
          <p:cNvSpPr txBox="true"/>
          <p:nvPr/>
        </p:nvSpPr>
        <p:spPr>
          <a:xfrm rot="0">
            <a:off x="1739405" y="9360109"/>
            <a:ext cx="8034388" cy="694767"/>
          </a:xfrm>
          <a:prstGeom prst="rect">
            <a:avLst/>
          </a:prstGeom>
        </p:spPr>
        <p:txBody>
          <a:bodyPr anchor="t" rtlCol="false" tIns="0" lIns="0" bIns="0" rIns="0">
            <a:spAutoFit/>
          </a:bodyPr>
          <a:lstStyle/>
          <a:p>
            <a:pPr algn="l">
              <a:lnSpc>
                <a:spcPts val="2733"/>
              </a:lnSpc>
            </a:pPr>
            <a:r>
              <a:rPr lang="en-US" sz="1952" u="sng">
                <a:solidFill>
                  <a:srgbClr val="000000"/>
                </a:solidFill>
                <a:latin typeface="Arimo"/>
                <a:ea typeface="Arimo"/>
                <a:cs typeface="Arimo"/>
                <a:sym typeface="Arimo"/>
                <a:hlinkClick r:id="rId4" tooltip="https://www.pdichile.cl/centro-de-prensa/detalle-prensa/2022/03/23/verano-2022-suben-estafas-en-arriendo-de-casas"/>
              </a:rPr>
              <a:t>https://www.pdichile.cl/centro-de-prensa/detalle-prensa/2022/03/23/verano-2022-suben-estafas-en-arriendo-de-casas</a:t>
            </a:r>
          </a:p>
        </p:txBody>
      </p:sp>
      <p:sp>
        <p:nvSpPr>
          <p:cNvPr name="TextBox 7" id="7"/>
          <p:cNvSpPr txBox="true"/>
          <p:nvPr/>
        </p:nvSpPr>
        <p:spPr>
          <a:xfrm rot="0">
            <a:off x="363404" y="111732"/>
            <a:ext cx="665296"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2</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13564334" y="55303"/>
            <a:ext cx="4706580" cy="10231697"/>
          </a:xfrm>
          <a:custGeom>
            <a:avLst/>
            <a:gdLst/>
            <a:ahLst/>
            <a:cxnLst/>
            <a:rect r="r" b="b" t="t" l="l"/>
            <a:pathLst>
              <a:path h="10231697" w="4706580">
                <a:moveTo>
                  <a:pt x="4706581" y="0"/>
                </a:moveTo>
                <a:lnTo>
                  <a:pt x="0" y="0"/>
                </a:lnTo>
                <a:lnTo>
                  <a:pt x="0" y="10231697"/>
                </a:lnTo>
                <a:lnTo>
                  <a:pt x="4706581" y="10231697"/>
                </a:lnTo>
                <a:lnTo>
                  <a:pt x="4706581" y="0"/>
                </a:lnTo>
                <a:close/>
              </a:path>
            </a:pathLst>
          </a:custGeom>
          <a:blipFill>
            <a:blip r:embed="rId2"/>
            <a:stretch>
              <a:fillRect l="0" t="0" r="0" b="0"/>
            </a:stretch>
          </a:blipFill>
        </p:spPr>
      </p:sp>
      <p:grpSp>
        <p:nvGrpSpPr>
          <p:cNvPr name="Group 3" id="3"/>
          <p:cNvGrpSpPr/>
          <p:nvPr/>
        </p:nvGrpSpPr>
        <p:grpSpPr>
          <a:xfrm rot="0">
            <a:off x="1605531" y="230184"/>
            <a:ext cx="13847513" cy="6586504"/>
            <a:chOff x="0" y="0"/>
            <a:chExt cx="18463351" cy="8782005"/>
          </a:xfrm>
        </p:grpSpPr>
        <p:sp>
          <p:nvSpPr>
            <p:cNvPr name="TextBox 4" id="4"/>
            <p:cNvSpPr txBox="true"/>
            <p:nvPr/>
          </p:nvSpPr>
          <p:spPr>
            <a:xfrm rot="0">
              <a:off x="0" y="-266700"/>
              <a:ext cx="18463351" cy="1772787"/>
            </a:xfrm>
            <a:prstGeom prst="rect">
              <a:avLst/>
            </a:prstGeom>
          </p:spPr>
          <p:txBody>
            <a:bodyPr anchor="t" rtlCol="false" tIns="0" lIns="0" bIns="0" rIns="0">
              <a:spAutoFit/>
            </a:bodyPr>
            <a:lstStyle/>
            <a:p>
              <a:pPr algn="ctr">
                <a:lnSpc>
                  <a:spcPts val="10025"/>
                </a:lnSpc>
              </a:pPr>
              <a:r>
                <a:rPr lang="en-US" sz="7426" b="true">
                  <a:solidFill>
                    <a:srgbClr val="000000"/>
                  </a:solidFill>
                  <a:latin typeface="Calibri (MS) Bold"/>
                  <a:ea typeface="Calibri (MS) Bold"/>
                  <a:cs typeface="Calibri (MS) Bold"/>
                  <a:sym typeface="Calibri (MS) Bold"/>
                </a:rPr>
                <a:t>Necesidad</a:t>
              </a:r>
            </a:p>
          </p:txBody>
        </p:sp>
        <p:sp>
          <p:nvSpPr>
            <p:cNvPr name="TextBox 5" id="5"/>
            <p:cNvSpPr txBox="true"/>
            <p:nvPr/>
          </p:nvSpPr>
          <p:spPr>
            <a:xfrm rot="0">
              <a:off x="0" y="2023053"/>
              <a:ext cx="18463351" cy="6758952"/>
            </a:xfrm>
            <a:prstGeom prst="rect">
              <a:avLst/>
            </a:prstGeom>
          </p:spPr>
          <p:txBody>
            <a:bodyPr anchor="t" rtlCol="false" tIns="0" lIns="0" bIns="0" rIns="0">
              <a:spAutoFit/>
            </a:bodyPr>
            <a:lstStyle/>
            <a:p>
              <a:pPr algn="just">
                <a:lnSpc>
                  <a:spcPts val="5012"/>
                </a:lnSpc>
              </a:pPr>
              <a:r>
                <a:rPr lang="en-US" sz="3713">
                  <a:solidFill>
                    <a:srgbClr val="000000"/>
                  </a:solidFill>
                  <a:latin typeface="Calibri (MS)"/>
                  <a:ea typeface="Calibri (MS)"/>
                  <a:cs typeface="Calibri (MS)"/>
                  <a:sym typeface="Calibri (MS)"/>
                </a:rPr>
                <a:t>Dado que existen estas dificultades, surge la necesidad de contar con una herramienta tecnológica integral que: </a:t>
              </a:r>
            </a:p>
            <a:p>
              <a:pPr algn="just" marL="801675" indent="-400837" lvl="1">
                <a:lnSpc>
                  <a:spcPts val="5012"/>
                </a:lnSpc>
                <a:buFont typeface="Arial"/>
                <a:buChar char="•"/>
              </a:pPr>
              <a:r>
                <a:rPr lang="en-US" sz="3713">
                  <a:solidFill>
                    <a:srgbClr val="000000"/>
                  </a:solidFill>
                  <a:latin typeface="Calibri (MS)"/>
                  <a:ea typeface="Calibri (MS)"/>
                  <a:cs typeface="Calibri (MS)"/>
                  <a:sym typeface="Calibri (MS)"/>
                </a:rPr>
                <a:t>Facilite la gestión de propiedades. </a:t>
              </a:r>
            </a:p>
            <a:p>
              <a:pPr algn="just" marL="801675" indent="-400837" lvl="1">
                <a:lnSpc>
                  <a:spcPts val="5012"/>
                </a:lnSpc>
                <a:buFont typeface="Arial"/>
                <a:buChar char="•"/>
              </a:pPr>
              <a:r>
                <a:rPr lang="en-US" sz="3713">
                  <a:solidFill>
                    <a:srgbClr val="000000"/>
                  </a:solidFill>
                  <a:latin typeface="Calibri (MS)"/>
                  <a:ea typeface="Calibri (MS)"/>
                  <a:cs typeface="Calibri (MS)"/>
                  <a:sym typeface="Calibri (MS)"/>
                </a:rPr>
                <a:t>Asegure la veracidad en la validación de certificados de estudiantes y propiedades de arrendadores. </a:t>
              </a:r>
            </a:p>
            <a:p>
              <a:pPr algn="just" marL="801675" indent="-400837" lvl="1">
                <a:lnSpc>
                  <a:spcPts val="5012"/>
                </a:lnSpc>
                <a:buFont typeface="Arial"/>
                <a:buChar char="•"/>
              </a:pPr>
              <a:r>
                <a:rPr lang="en-US" sz="3713">
                  <a:solidFill>
                    <a:srgbClr val="000000"/>
                  </a:solidFill>
                  <a:latin typeface="Calibri (MS)"/>
                  <a:ea typeface="Calibri (MS)"/>
                  <a:cs typeface="Calibri (MS)"/>
                  <a:sym typeface="Calibri (MS)"/>
                </a:rPr>
                <a:t>Ofrezca un espacio confiable de interacción entre estudiantes y propietarios.</a:t>
              </a:r>
            </a:p>
            <a:p>
              <a:pPr algn="just">
                <a:lnSpc>
                  <a:spcPts val="5012"/>
                </a:lnSpc>
              </a:pPr>
            </a:p>
          </p:txBody>
        </p:sp>
      </p:grpSp>
      <p:sp>
        <p:nvSpPr>
          <p:cNvPr name="Freeform 6" id="6"/>
          <p:cNvSpPr/>
          <p:nvPr/>
        </p:nvSpPr>
        <p:spPr>
          <a:xfrm flipH="false" flipV="false" rot="0">
            <a:off x="0" y="5855055"/>
            <a:ext cx="2360599" cy="4475068"/>
          </a:xfrm>
          <a:custGeom>
            <a:avLst/>
            <a:gdLst/>
            <a:ahLst/>
            <a:cxnLst/>
            <a:rect r="r" b="b" t="t" l="l"/>
            <a:pathLst>
              <a:path h="4475068" w="2360599">
                <a:moveTo>
                  <a:pt x="0" y="0"/>
                </a:moveTo>
                <a:lnTo>
                  <a:pt x="2360599" y="0"/>
                </a:lnTo>
                <a:lnTo>
                  <a:pt x="2360599" y="4475069"/>
                </a:lnTo>
                <a:lnTo>
                  <a:pt x="0" y="4475069"/>
                </a:lnTo>
                <a:lnTo>
                  <a:pt x="0" y="0"/>
                </a:lnTo>
                <a:close/>
              </a:path>
            </a:pathLst>
          </a:custGeom>
          <a:blipFill>
            <a:blip r:embed="rId3"/>
            <a:stretch>
              <a:fillRect l="0" t="0" r="0" b="0"/>
            </a:stretch>
          </a:blipFill>
        </p:spPr>
      </p:sp>
      <p:sp>
        <p:nvSpPr>
          <p:cNvPr name="TextBox 7" id="7"/>
          <p:cNvSpPr txBox="true"/>
          <p:nvPr/>
        </p:nvSpPr>
        <p:spPr>
          <a:xfrm rot="0">
            <a:off x="207567" y="41397"/>
            <a:ext cx="665296"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3</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14533917" y="0"/>
            <a:ext cx="4732020" cy="10287000"/>
          </a:xfrm>
          <a:custGeom>
            <a:avLst/>
            <a:gdLst/>
            <a:ahLst/>
            <a:cxnLst/>
            <a:rect r="r" b="b" t="t" l="l"/>
            <a:pathLst>
              <a:path h="10287000" w="4732020">
                <a:moveTo>
                  <a:pt x="4732020" y="0"/>
                </a:moveTo>
                <a:lnTo>
                  <a:pt x="0" y="0"/>
                </a:lnTo>
                <a:lnTo>
                  <a:pt x="0" y="10287000"/>
                </a:lnTo>
                <a:lnTo>
                  <a:pt x="4732020" y="10287000"/>
                </a:lnTo>
                <a:lnTo>
                  <a:pt x="4732020" y="0"/>
                </a:lnTo>
                <a:close/>
              </a:path>
            </a:pathLst>
          </a:custGeom>
          <a:blipFill>
            <a:blip r:embed="rId2"/>
            <a:stretch>
              <a:fillRect l="0" t="0" r="0" b="0"/>
            </a:stretch>
          </a:blipFill>
        </p:spPr>
      </p:sp>
      <p:sp>
        <p:nvSpPr>
          <p:cNvPr name="TextBox 3" id="3"/>
          <p:cNvSpPr txBox="true"/>
          <p:nvPr/>
        </p:nvSpPr>
        <p:spPr>
          <a:xfrm rot="0">
            <a:off x="533139" y="2355326"/>
            <a:ext cx="16366788" cy="4622235"/>
          </a:xfrm>
          <a:prstGeom prst="rect">
            <a:avLst/>
          </a:prstGeom>
        </p:spPr>
        <p:txBody>
          <a:bodyPr anchor="t" rtlCol="false" tIns="0" lIns="0" bIns="0" rIns="0">
            <a:spAutoFit/>
          </a:bodyPr>
          <a:lstStyle/>
          <a:p>
            <a:pPr algn="just">
              <a:lnSpc>
                <a:spcPts val="4540"/>
              </a:lnSpc>
            </a:pPr>
            <a:r>
              <a:rPr lang="en-US" sz="3363">
                <a:solidFill>
                  <a:srgbClr val="000000"/>
                </a:solidFill>
                <a:latin typeface="Calibri (MS)"/>
                <a:ea typeface="Calibri (MS)"/>
                <a:cs typeface="Calibri (MS)"/>
                <a:sym typeface="Calibri (MS)"/>
              </a:rPr>
              <a:t>La solución propuesta es una plataforma web privada que permite a los estudiantes encontrar y arrendar propiedades de manera confiable, mientras que los propietarios pueden publicar y gestionar sus inmuebles d</a:t>
            </a:r>
            <a:r>
              <a:rPr lang="en-US" sz="3363">
                <a:solidFill>
                  <a:srgbClr val="000000"/>
                </a:solidFill>
                <a:latin typeface="Calibri (MS)"/>
                <a:ea typeface="Calibri (MS)"/>
                <a:cs typeface="Calibri (MS)"/>
                <a:sym typeface="Calibri (MS)"/>
              </a:rPr>
              <a:t>e manera sencilla. </a:t>
            </a:r>
          </a:p>
          <a:p>
            <a:pPr algn="just">
              <a:lnSpc>
                <a:spcPts val="4540"/>
              </a:lnSpc>
            </a:pPr>
          </a:p>
          <a:p>
            <a:pPr algn="just">
              <a:lnSpc>
                <a:spcPts val="4540"/>
              </a:lnSpc>
            </a:pPr>
            <a:r>
              <a:rPr lang="en-US" sz="3363">
                <a:solidFill>
                  <a:srgbClr val="000000"/>
                </a:solidFill>
                <a:latin typeface="Calibri (MS)"/>
                <a:ea typeface="Calibri (MS)"/>
                <a:cs typeface="Calibri (MS)"/>
                <a:sym typeface="Calibri (MS)"/>
              </a:rPr>
              <a:t>La plataforma incorpora mecanismos avanzados de validación digital de documentos, asegurando la autenticidad tanto de los alumnos como de los arrendadores, geolocalización y certificación de propiedades y chat entre alumnos y propietarios.</a:t>
            </a:r>
          </a:p>
          <a:p>
            <a:pPr algn="just">
              <a:lnSpc>
                <a:spcPts val="4540"/>
              </a:lnSpc>
            </a:pPr>
          </a:p>
        </p:txBody>
      </p:sp>
      <p:sp>
        <p:nvSpPr>
          <p:cNvPr name="TextBox 4" id="4"/>
          <p:cNvSpPr txBox="true"/>
          <p:nvPr/>
        </p:nvSpPr>
        <p:spPr>
          <a:xfrm rot="0">
            <a:off x="6740063" y="195580"/>
            <a:ext cx="3952940" cy="1399540"/>
          </a:xfrm>
          <a:prstGeom prst="rect">
            <a:avLst/>
          </a:prstGeom>
        </p:spPr>
        <p:txBody>
          <a:bodyPr anchor="t" rtlCol="false" tIns="0" lIns="0" bIns="0" rIns="0">
            <a:spAutoFit/>
          </a:bodyPr>
          <a:lstStyle/>
          <a:p>
            <a:pPr algn="l">
              <a:lnSpc>
                <a:spcPts val="10054"/>
              </a:lnSpc>
            </a:pPr>
            <a:r>
              <a:rPr lang="en-US" sz="7447" b="true">
                <a:solidFill>
                  <a:srgbClr val="000000"/>
                </a:solidFill>
                <a:latin typeface="Calibri (MS) Bold"/>
                <a:ea typeface="Calibri (MS) Bold"/>
                <a:cs typeface="Calibri (MS) Bold"/>
                <a:sym typeface="Calibri (MS) Bold"/>
              </a:rPr>
              <a:t>Solución</a:t>
            </a:r>
          </a:p>
        </p:txBody>
      </p:sp>
      <p:sp>
        <p:nvSpPr>
          <p:cNvPr name="Freeform 5" id="5"/>
          <p:cNvSpPr/>
          <p:nvPr/>
        </p:nvSpPr>
        <p:spPr>
          <a:xfrm flipH="false" flipV="false" rot="0">
            <a:off x="363404" y="6825816"/>
            <a:ext cx="5518333" cy="3131654"/>
          </a:xfrm>
          <a:custGeom>
            <a:avLst/>
            <a:gdLst/>
            <a:ahLst/>
            <a:cxnLst/>
            <a:rect r="r" b="b" t="t" l="l"/>
            <a:pathLst>
              <a:path h="3131654" w="5518333">
                <a:moveTo>
                  <a:pt x="0" y="0"/>
                </a:moveTo>
                <a:lnTo>
                  <a:pt x="5518333" y="0"/>
                </a:lnTo>
                <a:lnTo>
                  <a:pt x="5518333" y="3131654"/>
                </a:lnTo>
                <a:lnTo>
                  <a:pt x="0" y="3131654"/>
                </a:lnTo>
                <a:lnTo>
                  <a:pt x="0" y="0"/>
                </a:lnTo>
                <a:close/>
              </a:path>
            </a:pathLst>
          </a:custGeom>
          <a:blipFill>
            <a:blip r:embed="rId3"/>
            <a:stretch>
              <a:fillRect l="0" t="0" r="0" b="0"/>
            </a:stretch>
          </a:blipFill>
        </p:spPr>
      </p:sp>
      <p:sp>
        <p:nvSpPr>
          <p:cNvPr name="TextBox 6" id="6"/>
          <p:cNvSpPr txBox="true"/>
          <p:nvPr/>
        </p:nvSpPr>
        <p:spPr>
          <a:xfrm rot="0">
            <a:off x="363404" y="132331"/>
            <a:ext cx="665296"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4</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9276" y="-429536"/>
            <a:ext cx="17252966" cy="11045090"/>
          </a:xfrm>
          <a:custGeom>
            <a:avLst/>
            <a:gdLst/>
            <a:ahLst/>
            <a:cxnLst/>
            <a:rect r="r" b="b" t="t" l="l"/>
            <a:pathLst>
              <a:path h="11045090" w="17252966">
                <a:moveTo>
                  <a:pt x="0" y="0"/>
                </a:moveTo>
                <a:lnTo>
                  <a:pt x="17252967" y="0"/>
                </a:lnTo>
                <a:lnTo>
                  <a:pt x="17252967" y="11045089"/>
                </a:lnTo>
                <a:lnTo>
                  <a:pt x="0" y="11045089"/>
                </a:lnTo>
                <a:lnTo>
                  <a:pt x="0" y="0"/>
                </a:lnTo>
                <a:close/>
              </a:path>
            </a:pathLst>
          </a:custGeom>
          <a:blipFill>
            <a:blip r:embed="rId2"/>
            <a:stretch>
              <a:fillRect l="0" t="-83" r="0" b="-83"/>
            </a:stretch>
          </a:blipFill>
        </p:spPr>
      </p:sp>
      <p:sp>
        <p:nvSpPr>
          <p:cNvPr name="Freeform 3" id="3"/>
          <p:cNvSpPr/>
          <p:nvPr/>
        </p:nvSpPr>
        <p:spPr>
          <a:xfrm flipH="false" flipV="false" rot="0">
            <a:off x="4505195" y="2641069"/>
            <a:ext cx="631659" cy="142410"/>
          </a:xfrm>
          <a:custGeom>
            <a:avLst/>
            <a:gdLst/>
            <a:ahLst/>
            <a:cxnLst/>
            <a:rect r="r" b="b" t="t" l="l"/>
            <a:pathLst>
              <a:path h="142410" w="631659">
                <a:moveTo>
                  <a:pt x="0" y="0"/>
                </a:moveTo>
                <a:lnTo>
                  <a:pt x="631659" y="0"/>
                </a:lnTo>
                <a:lnTo>
                  <a:pt x="631659" y="142410"/>
                </a:lnTo>
                <a:lnTo>
                  <a:pt x="0" y="1424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761841" y="2569864"/>
            <a:ext cx="631659" cy="142410"/>
          </a:xfrm>
          <a:custGeom>
            <a:avLst/>
            <a:gdLst/>
            <a:ahLst/>
            <a:cxnLst/>
            <a:rect r="r" b="b" t="t" l="l"/>
            <a:pathLst>
              <a:path h="142410" w="631659">
                <a:moveTo>
                  <a:pt x="0" y="0"/>
                </a:moveTo>
                <a:lnTo>
                  <a:pt x="631659" y="0"/>
                </a:lnTo>
                <a:lnTo>
                  <a:pt x="631659" y="142410"/>
                </a:lnTo>
                <a:lnTo>
                  <a:pt x="0" y="1424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83470" y="5697072"/>
            <a:ext cx="631659" cy="142410"/>
          </a:xfrm>
          <a:custGeom>
            <a:avLst/>
            <a:gdLst/>
            <a:ahLst/>
            <a:cxnLst/>
            <a:rect r="r" b="b" t="t" l="l"/>
            <a:pathLst>
              <a:path h="142410" w="631659">
                <a:moveTo>
                  <a:pt x="0" y="0"/>
                </a:moveTo>
                <a:lnTo>
                  <a:pt x="631659" y="0"/>
                </a:lnTo>
                <a:lnTo>
                  <a:pt x="631659" y="142410"/>
                </a:lnTo>
                <a:lnTo>
                  <a:pt x="0" y="1424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7797023" y="5554662"/>
            <a:ext cx="631659" cy="142410"/>
          </a:xfrm>
          <a:custGeom>
            <a:avLst/>
            <a:gdLst/>
            <a:ahLst/>
            <a:cxnLst/>
            <a:rect r="r" b="b" t="t" l="l"/>
            <a:pathLst>
              <a:path h="142410" w="631659">
                <a:moveTo>
                  <a:pt x="0" y="0"/>
                </a:moveTo>
                <a:lnTo>
                  <a:pt x="631659" y="0"/>
                </a:lnTo>
                <a:lnTo>
                  <a:pt x="631659" y="142410"/>
                </a:lnTo>
                <a:lnTo>
                  <a:pt x="0" y="1424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8428682" y="8508674"/>
            <a:ext cx="3536085" cy="1532123"/>
          </a:xfrm>
          <a:custGeom>
            <a:avLst/>
            <a:gdLst/>
            <a:ahLst/>
            <a:cxnLst/>
            <a:rect r="r" b="b" t="t" l="l"/>
            <a:pathLst>
              <a:path h="1532123" w="3536085">
                <a:moveTo>
                  <a:pt x="0" y="0"/>
                </a:moveTo>
                <a:lnTo>
                  <a:pt x="3536085" y="0"/>
                </a:lnTo>
                <a:lnTo>
                  <a:pt x="3536085" y="1532123"/>
                </a:lnTo>
                <a:lnTo>
                  <a:pt x="0" y="1532123"/>
                </a:lnTo>
                <a:lnTo>
                  <a:pt x="0" y="0"/>
                </a:lnTo>
                <a:close/>
              </a:path>
            </a:pathLst>
          </a:custGeom>
          <a:blipFill>
            <a:blip r:embed="rId5"/>
            <a:stretch>
              <a:fillRect l="-15336" t="0" r="-15336" b="0"/>
            </a:stretch>
          </a:blipFill>
        </p:spPr>
      </p:sp>
      <p:sp>
        <p:nvSpPr>
          <p:cNvPr name="Freeform 8" id="8"/>
          <p:cNvSpPr/>
          <p:nvPr/>
        </p:nvSpPr>
        <p:spPr>
          <a:xfrm flipH="false" flipV="false" rot="0">
            <a:off x="10883814" y="9024748"/>
            <a:ext cx="559141" cy="708632"/>
          </a:xfrm>
          <a:custGeom>
            <a:avLst/>
            <a:gdLst/>
            <a:ahLst/>
            <a:cxnLst/>
            <a:rect r="r" b="b" t="t" l="l"/>
            <a:pathLst>
              <a:path h="708632" w="559141">
                <a:moveTo>
                  <a:pt x="0" y="0"/>
                </a:moveTo>
                <a:lnTo>
                  <a:pt x="559140" y="0"/>
                </a:lnTo>
                <a:lnTo>
                  <a:pt x="559140" y="708632"/>
                </a:lnTo>
                <a:lnTo>
                  <a:pt x="0" y="70863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13450535" y="-64757"/>
            <a:ext cx="3367063" cy="803740"/>
          </a:xfrm>
          <a:prstGeom prst="rect">
            <a:avLst/>
          </a:prstGeom>
        </p:spPr>
        <p:txBody>
          <a:bodyPr anchor="t" rtlCol="false" tIns="0" lIns="0" bIns="0" rIns="0">
            <a:spAutoFit/>
          </a:bodyPr>
          <a:lstStyle/>
          <a:p>
            <a:pPr algn="l">
              <a:lnSpc>
                <a:spcPts val="5817"/>
              </a:lnSpc>
            </a:pPr>
            <a:r>
              <a:rPr lang="en-US" sz="4308" b="true">
                <a:solidFill>
                  <a:srgbClr val="000000"/>
                </a:solidFill>
                <a:latin typeface="Calibri (MS) Bold"/>
                <a:ea typeface="Calibri (MS) Bold"/>
                <a:cs typeface="Calibri (MS) Bold"/>
                <a:sym typeface="Calibri (MS) Bold"/>
              </a:rPr>
              <a:t>Arquitectura</a:t>
            </a:r>
          </a:p>
        </p:txBody>
      </p:sp>
      <p:sp>
        <p:nvSpPr>
          <p:cNvPr name="TextBox 10" id="10"/>
          <p:cNvSpPr txBox="true"/>
          <p:nvPr/>
        </p:nvSpPr>
        <p:spPr>
          <a:xfrm rot="0">
            <a:off x="8663753" y="9139051"/>
            <a:ext cx="1910041" cy="290597"/>
          </a:xfrm>
          <a:prstGeom prst="rect">
            <a:avLst/>
          </a:prstGeom>
        </p:spPr>
        <p:txBody>
          <a:bodyPr anchor="t" rtlCol="false" tIns="0" lIns="0" bIns="0" rIns="0">
            <a:spAutoFit/>
          </a:bodyPr>
          <a:lstStyle/>
          <a:p>
            <a:pPr algn="ctr">
              <a:lnSpc>
                <a:spcPts val="2339"/>
              </a:lnSpc>
            </a:pPr>
            <a:r>
              <a:rPr lang="en-US" sz="1671">
                <a:solidFill>
                  <a:srgbClr val="000000"/>
                </a:solidFill>
                <a:latin typeface="Open Sans"/>
                <a:ea typeface="Open Sans"/>
                <a:cs typeface="Open Sans"/>
                <a:sym typeface="Open Sans"/>
              </a:rPr>
              <a:t>UROOM DATABASE</a:t>
            </a:r>
          </a:p>
        </p:txBody>
      </p:sp>
      <p:sp>
        <p:nvSpPr>
          <p:cNvPr name="TextBox 11" id="11"/>
          <p:cNvSpPr txBox="true"/>
          <p:nvPr/>
        </p:nvSpPr>
        <p:spPr>
          <a:xfrm rot="0">
            <a:off x="250550" y="83364"/>
            <a:ext cx="665296"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5</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882518" y="0"/>
            <a:ext cx="8563928" cy="10287000"/>
          </a:xfrm>
          <a:custGeom>
            <a:avLst/>
            <a:gdLst/>
            <a:ahLst/>
            <a:cxnLst/>
            <a:rect r="r" b="b" t="t" l="l"/>
            <a:pathLst>
              <a:path h="10287000" w="8563928">
                <a:moveTo>
                  <a:pt x="0" y="0"/>
                </a:moveTo>
                <a:lnTo>
                  <a:pt x="8563928" y="0"/>
                </a:lnTo>
                <a:lnTo>
                  <a:pt x="8563928"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505808" y="3319301"/>
            <a:ext cx="6889994" cy="2538385"/>
          </a:xfrm>
          <a:prstGeom prst="rect">
            <a:avLst/>
          </a:prstGeom>
        </p:spPr>
        <p:txBody>
          <a:bodyPr anchor="t" rtlCol="false" tIns="0" lIns="0" bIns="0" rIns="0">
            <a:spAutoFit/>
          </a:bodyPr>
          <a:lstStyle/>
          <a:p>
            <a:pPr algn="l">
              <a:lnSpc>
                <a:spcPts val="9526"/>
              </a:lnSpc>
            </a:pPr>
            <a:r>
              <a:rPr lang="en-US" sz="7057" b="true">
                <a:solidFill>
                  <a:srgbClr val="000000"/>
                </a:solidFill>
                <a:latin typeface="Calibri (MS) Bold"/>
                <a:ea typeface="Calibri (MS) Bold"/>
                <a:cs typeface="Calibri (MS) Bold"/>
                <a:sym typeface="Calibri (MS) Bold"/>
              </a:rPr>
              <a:t>Diagrama modelo lógico relacional</a:t>
            </a:r>
          </a:p>
        </p:txBody>
      </p:sp>
      <p:sp>
        <p:nvSpPr>
          <p:cNvPr name="Freeform 4" id="4"/>
          <p:cNvSpPr/>
          <p:nvPr/>
        </p:nvSpPr>
        <p:spPr>
          <a:xfrm flipH="false" flipV="false" rot="0">
            <a:off x="10618455" y="1065390"/>
            <a:ext cx="3480562" cy="1330301"/>
          </a:xfrm>
          <a:custGeom>
            <a:avLst/>
            <a:gdLst/>
            <a:ahLst/>
            <a:cxnLst/>
            <a:rect r="r" b="b" t="t" l="l"/>
            <a:pathLst>
              <a:path h="1330301" w="3480562">
                <a:moveTo>
                  <a:pt x="0" y="0"/>
                </a:moveTo>
                <a:lnTo>
                  <a:pt x="3480562" y="0"/>
                </a:lnTo>
                <a:lnTo>
                  <a:pt x="3480562" y="1330301"/>
                </a:lnTo>
                <a:lnTo>
                  <a:pt x="0" y="1330301"/>
                </a:lnTo>
                <a:lnTo>
                  <a:pt x="0" y="0"/>
                </a:lnTo>
                <a:close/>
              </a:path>
            </a:pathLst>
          </a:custGeom>
          <a:blipFill>
            <a:blip r:embed="rId3"/>
            <a:stretch>
              <a:fillRect l="-30263" t="0" r="-30263" b="0"/>
            </a:stretch>
          </a:blipFill>
        </p:spPr>
      </p:sp>
      <p:sp>
        <p:nvSpPr>
          <p:cNvPr name="Freeform 5" id="5"/>
          <p:cNvSpPr/>
          <p:nvPr/>
        </p:nvSpPr>
        <p:spPr>
          <a:xfrm flipH="false" flipV="false" rot="0">
            <a:off x="12180416" y="969665"/>
            <a:ext cx="487224" cy="674815"/>
          </a:xfrm>
          <a:custGeom>
            <a:avLst/>
            <a:gdLst/>
            <a:ahLst/>
            <a:cxnLst/>
            <a:rect r="r" b="b" t="t" l="l"/>
            <a:pathLst>
              <a:path h="674815" w="487224">
                <a:moveTo>
                  <a:pt x="0" y="0"/>
                </a:moveTo>
                <a:lnTo>
                  <a:pt x="487224" y="0"/>
                </a:lnTo>
                <a:lnTo>
                  <a:pt x="487224" y="674815"/>
                </a:lnTo>
                <a:lnTo>
                  <a:pt x="0" y="674815"/>
                </a:lnTo>
                <a:lnTo>
                  <a:pt x="0" y="0"/>
                </a:lnTo>
                <a:close/>
              </a:path>
            </a:pathLst>
          </a:custGeom>
          <a:blipFill>
            <a:blip r:embed="rId3"/>
            <a:stretch>
              <a:fillRect l="0" t="-908" r="-614365" b="-21896"/>
            </a:stretch>
          </a:blipFill>
        </p:spPr>
      </p:sp>
      <p:sp>
        <p:nvSpPr>
          <p:cNvPr name="Freeform 6" id="6"/>
          <p:cNvSpPr/>
          <p:nvPr/>
        </p:nvSpPr>
        <p:spPr>
          <a:xfrm flipH="false" flipV="false" rot="0">
            <a:off x="10800960" y="2313901"/>
            <a:ext cx="1557776" cy="1489512"/>
          </a:xfrm>
          <a:custGeom>
            <a:avLst/>
            <a:gdLst/>
            <a:ahLst/>
            <a:cxnLst/>
            <a:rect r="r" b="b" t="t" l="l"/>
            <a:pathLst>
              <a:path h="1489512" w="1557776">
                <a:moveTo>
                  <a:pt x="0" y="0"/>
                </a:moveTo>
                <a:lnTo>
                  <a:pt x="1557776" y="0"/>
                </a:lnTo>
                <a:lnTo>
                  <a:pt x="1557776" y="1489512"/>
                </a:lnTo>
                <a:lnTo>
                  <a:pt x="0" y="1489512"/>
                </a:lnTo>
                <a:lnTo>
                  <a:pt x="0" y="0"/>
                </a:lnTo>
                <a:close/>
              </a:path>
            </a:pathLst>
          </a:custGeom>
          <a:blipFill>
            <a:blip r:embed="rId3"/>
            <a:stretch>
              <a:fillRect l="-81695" t="0" r="-219899" b="0"/>
            </a:stretch>
          </a:blipFill>
        </p:spPr>
      </p:sp>
      <p:sp>
        <p:nvSpPr>
          <p:cNvPr name="Freeform 7" id="7"/>
          <p:cNvSpPr/>
          <p:nvPr/>
        </p:nvSpPr>
        <p:spPr>
          <a:xfrm flipH="false" flipV="false" rot="5400000">
            <a:off x="10304989" y="2160356"/>
            <a:ext cx="148375" cy="1060603"/>
          </a:xfrm>
          <a:custGeom>
            <a:avLst/>
            <a:gdLst/>
            <a:ahLst/>
            <a:cxnLst/>
            <a:rect r="r" b="b" t="t" l="l"/>
            <a:pathLst>
              <a:path h="1060603" w="148375">
                <a:moveTo>
                  <a:pt x="0" y="0"/>
                </a:moveTo>
                <a:lnTo>
                  <a:pt x="148374" y="0"/>
                </a:lnTo>
                <a:lnTo>
                  <a:pt x="148374" y="1060603"/>
                </a:lnTo>
                <a:lnTo>
                  <a:pt x="0" y="1060603"/>
                </a:lnTo>
                <a:lnTo>
                  <a:pt x="0" y="0"/>
                </a:lnTo>
                <a:close/>
              </a:path>
            </a:pathLst>
          </a:custGeom>
          <a:blipFill>
            <a:blip r:embed="rId4"/>
            <a:stretch>
              <a:fillRect l="0" t="0" r="0" b="0"/>
            </a:stretch>
          </a:blipFill>
        </p:spPr>
      </p:sp>
      <p:sp>
        <p:nvSpPr>
          <p:cNvPr name="Freeform 8" id="8"/>
          <p:cNvSpPr/>
          <p:nvPr/>
        </p:nvSpPr>
        <p:spPr>
          <a:xfrm flipH="false" flipV="false" rot="5400000">
            <a:off x="11365592" y="2160356"/>
            <a:ext cx="148375" cy="1060603"/>
          </a:xfrm>
          <a:custGeom>
            <a:avLst/>
            <a:gdLst/>
            <a:ahLst/>
            <a:cxnLst/>
            <a:rect r="r" b="b" t="t" l="l"/>
            <a:pathLst>
              <a:path h="1060603" w="148375">
                <a:moveTo>
                  <a:pt x="0" y="0"/>
                </a:moveTo>
                <a:lnTo>
                  <a:pt x="148374" y="0"/>
                </a:lnTo>
                <a:lnTo>
                  <a:pt x="148374" y="1060603"/>
                </a:lnTo>
                <a:lnTo>
                  <a:pt x="0" y="1060603"/>
                </a:lnTo>
                <a:lnTo>
                  <a:pt x="0" y="0"/>
                </a:lnTo>
                <a:close/>
              </a:path>
            </a:pathLst>
          </a:custGeom>
          <a:blipFill>
            <a:blip r:embed="rId4"/>
            <a:stretch>
              <a:fillRect l="0" t="0" r="0" b="0"/>
            </a:stretch>
          </a:blipFill>
        </p:spPr>
      </p:sp>
      <p:sp>
        <p:nvSpPr>
          <p:cNvPr name="Freeform 9" id="9"/>
          <p:cNvSpPr/>
          <p:nvPr/>
        </p:nvSpPr>
        <p:spPr>
          <a:xfrm flipH="false" flipV="false" rot="0">
            <a:off x="11930437" y="1640471"/>
            <a:ext cx="148375" cy="1060603"/>
          </a:xfrm>
          <a:custGeom>
            <a:avLst/>
            <a:gdLst/>
            <a:ahLst/>
            <a:cxnLst/>
            <a:rect r="r" b="b" t="t" l="l"/>
            <a:pathLst>
              <a:path h="1060603" w="148375">
                <a:moveTo>
                  <a:pt x="0" y="0"/>
                </a:moveTo>
                <a:lnTo>
                  <a:pt x="148374" y="0"/>
                </a:lnTo>
                <a:lnTo>
                  <a:pt x="148374" y="1060603"/>
                </a:lnTo>
                <a:lnTo>
                  <a:pt x="0" y="1060603"/>
                </a:lnTo>
                <a:lnTo>
                  <a:pt x="0" y="0"/>
                </a:lnTo>
                <a:close/>
              </a:path>
            </a:pathLst>
          </a:custGeom>
          <a:blipFill>
            <a:blip r:embed="rId4"/>
            <a:stretch>
              <a:fillRect l="0" t="0" r="0" b="0"/>
            </a:stretch>
          </a:blipFill>
        </p:spPr>
      </p:sp>
      <p:sp>
        <p:nvSpPr>
          <p:cNvPr name="Freeform 10" id="10"/>
          <p:cNvSpPr/>
          <p:nvPr/>
        </p:nvSpPr>
        <p:spPr>
          <a:xfrm flipH="false" flipV="false" rot="5400000">
            <a:off x="12460738" y="1110170"/>
            <a:ext cx="148375" cy="1060603"/>
          </a:xfrm>
          <a:custGeom>
            <a:avLst/>
            <a:gdLst/>
            <a:ahLst/>
            <a:cxnLst/>
            <a:rect r="r" b="b" t="t" l="l"/>
            <a:pathLst>
              <a:path h="1060603" w="148375">
                <a:moveTo>
                  <a:pt x="0" y="0"/>
                </a:moveTo>
                <a:lnTo>
                  <a:pt x="148375" y="0"/>
                </a:lnTo>
                <a:lnTo>
                  <a:pt x="148375" y="1060603"/>
                </a:lnTo>
                <a:lnTo>
                  <a:pt x="0" y="1060603"/>
                </a:lnTo>
                <a:lnTo>
                  <a:pt x="0" y="0"/>
                </a:lnTo>
                <a:close/>
              </a:path>
            </a:pathLst>
          </a:custGeom>
          <a:blipFill>
            <a:blip r:embed="rId4"/>
            <a:stretch>
              <a:fillRect l="0" t="0" r="0" b="0"/>
            </a:stretch>
          </a:blipFill>
        </p:spPr>
      </p:sp>
      <p:sp>
        <p:nvSpPr>
          <p:cNvPr name="Freeform 11" id="11"/>
          <p:cNvSpPr/>
          <p:nvPr/>
        </p:nvSpPr>
        <p:spPr>
          <a:xfrm flipH="false" flipV="false" rot="5400000">
            <a:off x="13447097" y="1157601"/>
            <a:ext cx="148375" cy="965741"/>
          </a:xfrm>
          <a:custGeom>
            <a:avLst/>
            <a:gdLst/>
            <a:ahLst/>
            <a:cxnLst/>
            <a:rect r="r" b="b" t="t" l="l"/>
            <a:pathLst>
              <a:path h="965741" w="148375">
                <a:moveTo>
                  <a:pt x="0" y="0"/>
                </a:moveTo>
                <a:lnTo>
                  <a:pt x="148375" y="0"/>
                </a:lnTo>
                <a:lnTo>
                  <a:pt x="148375" y="965740"/>
                </a:lnTo>
                <a:lnTo>
                  <a:pt x="0" y="965740"/>
                </a:lnTo>
                <a:lnTo>
                  <a:pt x="0" y="0"/>
                </a:lnTo>
                <a:close/>
              </a:path>
            </a:pathLst>
          </a:custGeom>
          <a:blipFill>
            <a:blip r:embed="rId4"/>
            <a:stretch>
              <a:fillRect l="0" t="-9822" r="0" b="0"/>
            </a:stretch>
          </a:blipFill>
        </p:spPr>
      </p:sp>
      <p:sp>
        <p:nvSpPr>
          <p:cNvPr name="Freeform 12" id="12"/>
          <p:cNvSpPr/>
          <p:nvPr/>
        </p:nvSpPr>
        <p:spPr>
          <a:xfrm flipH="false" flipV="false" rot="5400000">
            <a:off x="13860786" y="1481372"/>
            <a:ext cx="102695" cy="310578"/>
          </a:xfrm>
          <a:custGeom>
            <a:avLst/>
            <a:gdLst/>
            <a:ahLst/>
            <a:cxnLst/>
            <a:rect r="r" b="b" t="t" l="l"/>
            <a:pathLst>
              <a:path h="310578" w="102695">
                <a:moveTo>
                  <a:pt x="0" y="0"/>
                </a:moveTo>
                <a:lnTo>
                  <a:pt x="102695" y="0"/>
                </a:lnTo>
                <a:lnTo>
                  <a:pt x="102695" y="310578"/>
                </a:lnTo>
                <a:lnTo>
                  <a:pt x="0" y="310578"/>
                </a:lnTo>
                <a:lnTo>
                  <a:pt x="0" y="0"/>
                </a:lnTo>
                <a:close/>
              </a:path>
            </a:pathLst>
          </a:custGeom>
          <a:blipFill>
            <a:blip r:embed="rId5"/>
            <a:stretch>
              <a:fillRect l="0" t="-4007" r="0" b="-4007"/>
            </a:stretch>
          </a:blipFill>
        </p:spPr>
      </p:sp>
      <p:sp>
        <p:nvSpPr>
          <p:cNvPr name="Freeform 13" id="13"/>
          <p:cNvSpPr/>
          <p:nvPr/>
        </p:nvSpPr>
        <p:spPr>
          <a:xfrm flipH="false" flipV="false" rot="0">
            <a:off x="9598947" y="2235369"/>
            <a:ext cx="685848" cy="420005"/>
          </a:xfrm>
          <a:custGeom>
            <a:avLst/>
            <a:gdLst/>
            <a:ahLst/>
            <a:cxnLst/>
            <a:rect r="r" b="b" t="t" l="l"/>
            <a:pathLst>
              <a:path h="420005" w="685848">
                <a:moveTo>
                  <a:pt x="0" y="0"/>
                </a:moveTo>
                <a:lnTo>
                  <a:pt x="685847" y="0"/>
                </a:lnTo>
                <a:lnTo>
                  <a:pt x="685847" y="420005"/>
                </a:lnTo>
                <a:lnTo>
                  <a:pt x="0" y="420005"/>
                </a:lnTo>
                <a:lnTo>
                  <a:pt x="0" y="0"/>
                </a:lnTo>
                <a:close/>
              </a:path>
            </a:pathLst>
          </a:custGeom>
          <a:blipFill>
            <a:blip r:embed="rId6"/>
            <a:stretch>
              <a:fillRect l="-21662" t="0" r="-21662" b="0"/>
            </a:stretch>
          </a:blipFill>
        </p:spPr>
      </p:sp>
      <p:sp>
        <p:nvSpPr>
          <p:cNvPr name="TextBox 14" id="14"/>
          <p:cNvSpPr txBox="true"/>
          <p:nvPr/>
        </p:nvSpPr>
        <p:spPr>
          <a:xfrm rot="0">
            <a:off x="264877" y="68001"/>
            <a:ext cx="665296"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6</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541791" y="3277273"/>
            <a:ext cx="12461738" cy="7009727"/>
          </a:xfrm>
          <a:custGeom>
            <a:avLst/>
            <a:gdLst/>
            <a:ahLst/>
            <a:cxnLst/>
            <a:rect r="r" b="b" t="t" l="l"/>
            <a:pathLst>
              <a:path h="7009727" w="12461738">
                <a:moveTo>
                  <a:pt x="0" y="0"/>
                </a:moveTo>
                <a:lnTo>
                  <a:pt x="12461737" y="0"/>
                </a:lnTo>
                <a:lnTo>
                  <a:pt x="12461737" y="7009727"/>
                </a:lnTo>
                <a:lnTo>
                  <a:pt x="0" y="7009727"/>
                </a:lnTo>
                <a:lnTo>
                  <a:pt x="0" y="0"/>
                </a:lnTo>
                <a:close/>
              </a:path>
            </a:pathLst>
          </a:custGeom>
          <a:blipFill>
            <a:blip r:embed="rId2"/>
            <a:stretch>
              <a:fillRect l="0" t="0" r="0" b="0"/>
            </a:stretch>
          </a:blipFill>
        </p:spPr>
      </p:sp>
      <p:sp>
        <p:nvSpPr>
          <p:cNvPr name="TextBox 3" id="3"/>
          <p:cNvSpPr txBox="true"/>
          <p:nvPr/>
        </p:nvSpPr>
        <p:spPr>
          <a:xfrm rot="0">
            <a:off x="6745599" y="-18832"/>
            <a:ext cx="4320629" cy="1211580"/>
          </a:xfrm>
          <a:prstGeom prst="rect">
            <a:avLst/>
          </a:prstGeom>
        </p:spPr>
        <p:txBody>
          <a:bodyPr anchor="t" rtlCol="false" tIns="0" lIns="0" bIns="0" rIns="0">
            <a:spAutoFit/>
          </a:bodyPr>
          <a:lstStyle/>
          <a:p>
            <a:pPr algn="ctr">
              <a:lnSpc>
                <a:spcPts val="8639"/>
              </a:lnSpc>
              <a:spcBef>
                <a:spcPct val="0"/>
              </a:spcBef>
            </a:pPr>
            <a:r>
              <a:rPr lang="en-US" b="true" sz="6399">
                <a:solidFill>
                  <a:srgbClr val="000000"/>
                </a:solidFill>
                <a:latin typeface="Calibri (MS) Bold"/>
                <a:ea typeface="Calibri (MS) Bold"/>
                <a:cs typeface="Calibri (MS) Bold"/>
                <a:sym typeface="Calibri (MS) Bold"/>
              </a:rPr>
              <a:t>Metodología</a:t>
            </a:r>
          </a:p>
        </p:txBody>
      </p:sp>
      <p:sp>
        <p:nvSpPr>
          <p:cNvPr name="TextBox 4" id="4"/>
          <p:cNvSpPr txBox="true"/>
          <p:nvPr/>
        </p:nvSpPr>
        <p:spPr>
          <a:xfrm rot="0">
            <a:off x="3171527" y="1270549"/>
            <a:ext cx="11380143" cy="2483997"/>
          </a:xfrm>
          <a:prstGeom prst="rect">
            <a:avLst/>
          </a:prstGeom>
        </p:spPr>
        <p:txBody>
          <a:bodyPr anchor="t" rtlCol="false" tIns="0" lIns="0" bIns="0" rIns="0">
            <a:spAutoFit/>
          </a:bodyPr>
          <a:lstStyle/>
          <a:p>
            <a:pPr algn="just" marL="778631" indent="-389315" lvl="1">
              <a:lnSpc>
                <a:spcPts val="4868"/>
              </a:lnSpc>
              <a:buFont typeface="Arial"/>
              <a:buChar char="•"/>
            </a:pPr>
            <a:r>
              <a:rPr lang="en-US" sz="3606">
                <a:solidFill>
                  <a:srgbClr val="000000"/>
                </a:solidFill>
                <a:latin typeface="Calibri (MS)"/>
                <a:ea typeface="Calibri (MS)"/>
                <a:cs typeface="Calibri (MS)"/>
                <a:sym typeface="Calibri (MS)"/>
              </a:rPr>
              <a:t>Ágil con Scrum</a:t>
            </a:r>
          </a:p>
          <a:p>
            <a:pPr algn="just" marL="778631" indent="-389315" lvl="1">
              <a:lnSpc>
                <a:spcPts val="4868"/>
              </a:lnSpc>
              <a:buFont typeface="Arial"/>
              <a:buChar char="•"/>
            </a:pPr>
            <a:r>
              <a:rPr lang="en-US" sz="3606">
                <a:solidFill>
                  <a:srgbClr val="000000"/>
                </a:solidFill>
                <a:latin typeface="Calibri (MS)"/>
                <a:ea typeface="Calibri (MS)"/>
                <a:cs typeface="Calibri (MS)"/>
                <a:sym typeface="Calibri (MS)"/>
              </a:rPr>
              <a:t>Desarrollo Iterativo e Incrementale al final de cada Sprint</a:t>
            </a:r>
          </a:p>
          <a:p>
            <a:pPr algn="just" marL="778631" indent="-389315" lvl="1">
              <a:lnSpc>
                <a:spcPts val="4868"/>
              </a:lnSpc>
              <a:buFont typeface="Arial"/>
              <a:buChar char="•"/>
            </a:pPr>
            <a:r>
              <a:rPr lang="en-US" sz="3606">
                <a:solidFill>
                  <a:srgbClr val="000000"/>
                </a:solidFill>
                <a:latin typeface="Calibri (MS)"/>
                <a:ea typeface="Calibri (MS)"/>
                <a:cs typeface="Calibri (MS)"/>
                <a:sym typeface="Calibri (MS)"/>
              </a:rPr>
              <a:t>Uso de </a:t>
            </a:r>
            <a:r>
              <a:rPr lang="en-US" b="true" sz="3606">
                <a:solidFill>
                  <a:srgbClr val="000000"/>
                </a:solidFill>
                <a:latin typeface="Calibri (MS) Bold"/>
                <a:ea typeface="Calibri (MS) Bold"/>
                <a:cs typeface="Calibri (MS) Bold"/>
                <a:sym typeface="Calibri (MS) Bold"/>
              </a:rPr>
              <a:t>Jira </a:t>
            </a:r>
            <a:r>
              <a:rPr lang="en-US" sz="3606">
                <a:solidFill>
                  <a:srgbClr val="000000"/>
                </a:solidFill>
                <a:latin typeface="Calibri (MS)"/>
                <a:ea typeface="Calibri (MS)"/>
                <a:cs typeface="Calibri (MS)"/>
                <a:sym typeface="Calibri (MS)"/>
              </a:rPr>
              <a:t>para gestionar el Product Backlog y sus tareas</a:t>
            </a:r>
          </a:p>
          <a:p>
            <a:pPr algn="ctr">
              <a:lnSpc>
                <a:spcPts val="4868"/>
              </a:lnSpc>
              <a:spcBef>
                <a:spcPct val="0"/>
              </a:spcBef>
            </a:pPr>
          </a:p>
        </p:txBody>
      </p:sp>
      <p:sp>
        <p:nvSpPr>
          <p:cNvPr name="TextBox 5" id="5"/>
          <p:cNvSpPr txBox="true"/>
          <p:nvPr/>
        </p:nvSpPr>
        <p:spPr>
          <a:xfrm rot="0">
            <a:off x="250550" y="30505"/>
            <a:ext cx="665296" cy="329949"/>
          </a:xfrm>
          <a:prstGeom prst="rect">
            <a:avLst/>
          </a:prstGeom>
        </p:spPr>
        <p:txBody>
          <a:bodyPr anchor="t" rtlCol="false" tIns="0" lIns="0" bIns="0" rIns="0">
            <a:spAutoFit/>
          </a:bodyPr>
          <a:lstStyle/>
          <a:p>
            <a:pPr algn="ctr">
              <a:lnSpc>
                <a:spcPts val="2615"/>
              </a:lnSpc>
            </a:pPr>
            <a:r>
              <a:rPr lang="en-US" sz="1868">
                <a:solidFill>
                  <a:srgbClr val="737373"/>
                </a:solidFill>
                <a:latin typeface="Open Sans"/>
                <a:ea typeface="Open Sans"/>
                <a:cs typeface="Open Sans"/>
                <a:sym typeface="Open Sans"/>
              </a:rPr>
              <a:t>Pág. 7</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DAG1hZS_WPk</dc:identifier>
  <dcterms:modified xsi:type="dcterms:W3CDTF">2011-08-01T06:04:30Z</dcterms:modified>
  <cp:revision>1</cp:revision>
  <dc:title>Presentación  SSJ Fase 2</dc:title>
</cp:coreProperties>
</file>

<file path=docProps/thumbnail.jpeg>
</file>